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tags/tag8.xml" ContentType="application/vnd.openxmlformats-officedocument.presentationml.tags+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30"/>
  </p:notesMasterIdLst>
  <p:sldIdLst>
    <p:sldId id="256" r:id="rId2"/>
    <p:sldId id="263" r:id="rId3"/>
    <p:sldId id="339" r:id="rId4"/>
    <p:sldId id="341" r:id="rId5"/>
    <p:sldId id="265" r:id="rId6"/>
    <p:sldId id="321" r:id="rId7"/>
    <p:sldId id="274" r:id="rId8"/>
    <p:sldId id="323" r:id="rId9"/>
    <p:sldId id="324" r:id="rId10"/>
    <p:sldId id="342" r:id="rId11"/>
    <p:sldId id="301" r:id="rId12"/>
    <p:sldId id="337" r:id="rId13"/>
    <p:sldId id="327" r:id="rId14"/>
    <p:sldId id="335" r:id="rId15"/>
    <p:sldId id="336" r:id="rId16"/>
    <p:sldId id="325" r:id="rId17"/>
    <p:sldId id="291" r:id="rId18"/>
    <p:sldId id="356" r:id="rId19"/>
    <p:sldId id="320" r:id="rId20"/>
    <p:sldId id="343" r:id="rId21"/>
    <p:sldId id="344" r:id="rId22"/>
    <p:sldId id="347" r:id="rId23"/>
    <p:sldId id="281" r:id="rId24"/>
    <p:sldId id="348" r:id="rId25"/>
    <p:sldId id="350" r:id="rId26"/>
    <p:sldId id="353" r:id="rId27"/>
    <p:sldId id="259" r:id="rId28"/>
    <p:sldId id="355" r:id="rId29"/>
  </p:sldIdLst>
  <p:sldSz cx="10350500" cy="494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6" userDrawn="1">
          <p15:clr>
            <a:srgbClr val="A4A3A4"/>
          </p15:clr>
        </p15:guide>
        <p15:guide id="2" pos="3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8FA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3"/>
    <p:restoredTop sz="95244" autoAdjust="0"/>
  </p:normalViewPr>
  <p:slideViewPr>
    <p:cSldViewPr snapToGrid="0" snapToObjects="1" showGuides="1">
      <p:cViewPr varScale="1">
        <p:scale>
          <a:sx n="116" d="100"/>
          <a:sy n="116" d="100"/>
        </p:scale>
        <p:origin x="101" y="115"/>
      </p:cViewPr>
      <p:guideLst>
        <p:guide orient="horz" pos="1576"/>
        <p:guide pos="32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rtl="0">
              <a:defRPr lang="zh-CN" altLang="en-US" sz="1600" b="1" i="0" u="none" strike="noStrike" kern="1200" baseline="0" smtClean="0">
                <a:solidFill>
                  <a:srgbClr val="44546A"/>
                </a:solidFill>
                <a:latin typeface="Microsoft YaHei UI" panose="020B0503020204020204" pitchFamily="34" charset="-122"/>
                <a:ea typeface="Microsoft YaHei UI" panose="020B0503020204020204" pitchFamily="34" charset="-122"/>
                <a:cs typeface="Times New Roman" panose="02020603050405020304" pitchFamily="18" charset="0"/>
              </a:defRPr>
            </a:pPr>
            <a:r>
              <a:rPr lang="zh-CN" altLang="en-US"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训练集 – 词频Top5</a:t>
            </a:r>
          </a:p>
        </c:rich>
      </c:tx>
      <c:layout>
        <c:manualLayout>
          <c:xMode val="edge"/>
          <c:yMode val="edge"/>
          <c:x val="0.27470269403463754"/>
          <c:y val="2.0630535039196284E-2"/>
        </c:manualLayout>
      </c:layout>
      <c:overlay val="0"/>
      <c:spPr>
        <a:noFill/>
        <a:ln>
          <a:noFill/>
        </a:ln>
        <a:effectLst/>
      </c:spPr>
      <c:txPr>
        <a:bodyPr rot="0" spcFirstLastPara="1" vertOverflow="ellipsis" vert="horz" wrap="square" anchor="ctr" anchorCtr="1"/>
        <a:lstStyle/>
        <a:p>
          <a:pPr algn="ctr" rtl="0">
            <a:defRPr lang="zh-CN" altLang="en-US" sz="1600" b="1" i="0" u="none" strike="noStrike" kern="1200" baseline="0" smtClean="0">
              <a:solidFill>
                <a:srgbClr val="44546A"/>
              </a:solidFill>
              <a:latin typeface="Microsoft YaHei UI" panose="020B0503020204020204" pitchFamily="34" charset="-122"/>
              <a:ea typeface="Microsoft YaHei UI"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词频</c:v>
                </c:pt>
              </c:strCache>
            </c:strRef>
          </c:tx>
          <c: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rtl="0">
                  <a:defRPr lang="en-US" altLang="zh-CN" sz="12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Sheet1!$A$2:$A$6</c:f>
              <c:numCache>
                <c:formatCode>General</c:formatCode>
                <c:ptCount val="5"/>
                <c:pt idx="0">
                  <c:v>693</c:v>
                </c:pt>
                <c:pt idx="1">
                  <c:v>328</c:v>
                </c:pt>
                <c:pt idx="2">
                  <c:v>380</c:v>
                </c:pt>
                <c:pt idx="3">
                  <c:v>698</c:v>
                </c:pt>
                <c:pt idx="4">
                  <c:v>415</c:v>
                </c:pt>
              </c:numCache>
            </c:numRef>
          </c:cat>
          <c:val>
            <c:numRef>
              <c:f>Sheet1!$B$2:$B$6</c:f>
              <c:numCache>
                <c:formatCode>General</c:formatCode>
                <c:ptCount val="5"/>
                <c:pt idx="0">
                  <c:v>20805</c:v>
                </c:pt>
                <c:pt idx="1">
                  <c:v>14966</c:v>
                </c:pt>
                <c:pt idx="2">
                  <c:v>13115</c:v>
                </c:pt>
                <c:pt idx="3">
                  <c:v>12959</c:v>
                </c:pt>
                <c:pt idx="4">
                  <c:v>10717</c:v>
                </c:pt>
              </c:numCache>
            </c:numRef>
          </c:val>
          <c:extLst>
            <c:ext xmlns:c16="http://schemas.microsoft.com/office/drawing/2014/chart" uri="{C3380CC4-5D6E-409C-BE32-E72D297353CC}">
              <c16:uniqueId val="{00000000-31CA-4A0B-AA43-2E6B67913403}"/>
            </c:ext>
          </c:extLst>
        </c:ser>
        <c:dLbls>
          <c:dLblPos val="ctr"/>
          <c:showLegendKey val="0"/>
          <c:showVal val="1"/>
          <c:showCatName val="0"/>
          <c:showSerName val="0"/>
          <c:showPercent val="0"/>
          <c:showBubbleSize val="0"/>
        </c:dLbls>
        <c:gapWidth val="100"/>
        <c:overlap val="-24"/>
        <c:axId val="40210432"/>
        <c:axId val="40211968"/>
      </c:barChart>
      <c:catAx>
        <c:axId val="402104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lgn="ctr">
              <a:defRPr lang="en-US" altLang="zh-CN" sz="1200" b="0"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crossAx val="40211968"/>
        <c:crosses val="autoZero"/>
        <c:auto val="1"/>
        <c:lblAlgn val="ctr"/>
        <c:lblOffset val="100"/>
        <c:noMultiLvlLbl val="0"/>
      </c:catAx>
      <c:valAx>
        <c:axId val="40211968"/>
        <c:scaling>
          <c:orientation val="minMax"/>
          <c:max val="25000"/>
        </c:scaling>
        <c:delete val="1"/>
        <c:axPos val="l"/>
        <c:majorGridlines>
          <c:spPr>
            <a:ln w="9525" cap="flat" cmpd="sng" algn="ctr">
              <a:solidFill>
                <a:schemeClr val="accent1">
                  <a:lumMod val="40000"/>
                  <a:lumOff val="60000"/>
                </a:schemeClr>
              </a:solidFill>
              <a:round/>
            </a:ln>
            <a:effectLst/>
          </c:spPr>
        </c:majorGridlines>
        <c:title>
          <c:tx>
            <c:rich>
              <a:bodyPr rot="-5400000" spcFirstLastPara="1" vertOverflow="ellipsis" vert="horz" wrap="square" anchor="ctr" anchorCtr="1"/>
              <a:lstStyle/>
              <a:p>
                <a:pPr algn="ctr" rtl="0">
                  <a:def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r>
                  <a: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频数</a:t>
                </a:r>
              </a:p>
            </c:rich>
          </c:tx>
          <c:overlay val="0"/>
          <c:spPr>
            <a:noFill/>
            <a:ln>
              <a:noFill/>
            </a:ln>
            <a:effectLst/>
          </c:spPr>
          <c:txPr>
            <a:bodyPr rot="-5400000" spcFirstLastPara="1" vertOverflow="ellipsis" vert="horz" wrap="square" anchor="ctr" anchorCtr="1"/>
            <a:lstStyle/>
            <a:p>
              <a:pPr algn="ctr" rtl="0">
                <a:def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title>
        <c:numFmt formatCode="General" sourceLinked="1"/>
        <c:majorTickMark val="none"/>
        <c:minorTickMark val="none"/>
        <c:tickLblPos val="nextTo"/>
        <c:crossAx val="40210432"/>
        <c:crosses val="autoZero"/>
        <c:crossBetween val="between"/>
        <c:majorUnit val="25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rtl="0">
              <a:defRPr lang="zh-CN" altLang="en-US" sz="1600" b="1" i="0" u="none" strike="noStrike" kern="1200" baseline="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r>
              <a:rPr lang="zh-CN" altLang="en-US"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测试集A – 词频Top5</a:t>
            </a:r>
          </a:p>
        </c:rich>
      </c:tx>
      <c:layout>
        <c:manualLayout>
          <c:xMode val="edge"/>
          <c:yMode val="edge"/>
          <c:x val="0.24622322001282873"/>
          <c:y val="1.8366775929028342E-2"/>
        </c:manualLayout>
      </c:layout>
      <c:overlay val="0"/>
      <c:spPr>
        <a:noFill/>
        <a:ln>
          <a:noFill/>
        </a:ln>
        <a:effectLst/>
      </c:spPr>
      <c:txPr>
        <a:bodyPr rot="0" spcFirstLastPara="1" vertOverflow="ellipsis" vert="horz" wrap="square" anchor="ctr" anchorCtr="1"/>
        <a:lstStyle/>
        <a:p>
          <a:pPr algn="ctr" rtl="0">
            <a:defRPr lang="zh-CN" altLang="en-US" sz="1600" b="1" i="0" u="none" strike="noStrike" kern="1200" baseline="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词频</c:v>
                </c:pt>
              </c:strCache>
            </c:strRef>
          </c:tx>
          <c: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zh-CN" sz="12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Sheet1!$A$2:$A$6</c:f>
              <c:numCache>
                <c:formatCode>General</c:formatCode>
                <c:ptCount val="5"/>
                <c:pt idx="0">
                  <c:v>693</c:v>
                </c:pt>
                <c:pt idx="1">
                  <c:v>328</c:v>
                </c:pt>
                <c:pt idx="2">
                  <c:v>698</c:v>
                </c:pt>
                <c:pt idx="3">
                  <c:v>380</c:v>
                </c:pt>
                <c:pt idx="4">
                  <c:v>177</c:v>
                </c:pt>
              </c:numCache>
            </c:numRef>
          </c:cat>
          <c:val>
            <c:numRef>
              <c:f>Sheet1!$B$2:$B$6</c:f>
              <c:numCache>
                <c:formatCode>General</c:formatCode>
                <c:ptCount val="5"/>
                <c:pt idx="0">
                  <c:v>5477</c:v>
                </c:pt>
                <c:pt idx="1">
                  <c:v>4009</c:v>
                </c:pt>
                <c:pt idx="2">
                  <c:v>3592</c:v>
                </c:pt>
                <c:pt idx="3">
                  <c:v>3198</c:v>
                </c:pt>
                <c:pt idx="4">
                  <c:v>2844</c:v>
                </c:pt>
              </c:numCache>
            </c:numRef>
          </c:val>
          <c:extLst>
            <c:ext xmlns:c16="http://schemas.microsoft.com/office/drawing/2014/chart" uri="{C3380CC4-5D6E-409C-BE32-E72D297353CC}">
              <c16:uniqueId val="{00000000-1CCA-468B-844F-CBFCC82C9479}"/>
            </c:ext>
          </c:extLst>
        </c:ser>
        <c:dLbls>
          <c:dLblPos val="ctr"/>
          <c:showLegendKey val="0"/>
          <c:showVal val="1"/>
          <c:showCatName val="0"/>
          <c:showSerName val="0"/>
          <c:showPercent val="0"/>
          <c:showBubbleSize val="0"/>
        </c:dLbls>
        <c:gapWidth val="100"/>
        <c:overlap val="-24"/>
        <c:axId val="40210432"/>
        <c:axId val="40211968"/>
      </c:barChart>
      <c:catAx>
        <c:axId val="402104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lgn="ctr">
              <a:defRPr lang="en-US" altLang="zh-CN" sz="1200" b="0"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crossAx val="40211968"/>
        <c:crosses val="autoZero"/>
        <c:auto val="1"/>
        <c:lblAlgn val="ctr"/>
        <c:lblOffset val="100"/>
        <c:noMultiLvlLbl val="0"/>
      </c:catAx>
      <c:valAx>
        <c:axId val="40211968"/>
        <c:scaling>
          <c:orientation val="minMax"/>
          <c:max val="25000"/>
        </c:scaling>
        <c:delete val="1"/>
        <c:axPos val="l"/>
        <c:majorGridlines>
          <c:spPr>
            <a:ln w="9525" cap="flat" cmpd="sng" algn="ctr">
              <a:solidFill>
                <a:schemeClr val="accent1">
                  <a:lumMod val="40000"/>
                  <a:lumOff val="60000"/>
                </a:schemeClr>
              </a:solidFill>
              <a:round/>
            </a:ln>
            <a:effectLst/>
          </c:spPr>
        </c:majorGridlines>
        <c:title>
          <c:tx>
            <c:rich>
              <a:bodyPr rot="-5400000" spcFirstLastPara="1" vertOverflow="ellipsis" vert="horz" wrap="square" anchor="ctr" anchorCtr="1"/>
              <a:lstStyle/>
              <a:p>
                <a:pPr algn="ctr" rtl="0">
                  <a:def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r>
                  <a: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频数</a:t>
                </a:r>
              </a:p>
            </c:rich>
          </c:tx>
          <c:overlay val="0"/>
          <c:spPr>
            <a:noFill/>
            <a:ln>
              <a:noFill/>
            </a:ln>
            <a:effectLst/>
          </c:spPr>
          <c:txPr>
            <a:bodyPr rot="-5400000" spcFirstLastPara="1" vertOverflow="ellipsis" vert="horz" wrap="square" anchor="ctr" anchorCtr="1"/>
            <a:lstStyle/>
            <a:p>
              <a:pPr algn="ctr" rtl="0">
                <a:defRPr lang="zh-CN" sz="14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title>
        <c:numFmt formatCode="General" sourceLinked="1"/>
        <c:majorTickMark val="none"/>
        <c:minorTickMark val="none"/>
        <c:tickLblPos val="nextTo"/>
        <c:crossAx val="40210432"/>
        <c:crosses val="autoZero"/>
        <c:crossBetween val="between"/>
        <c:majorUnit val="25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345113419574E-2"/>
          <c:y val="4.2486565586272597E-2"/>
          <c:w val="0.93813444502345"/>
          <c:h val="0.81953327571305101"/>
        </c:manualLayout>
      </c:layout>
      <c:lineChart>
        <c:grouping val="standard"/>
        <c:varyColors val="0"/>
        <c:ser>
          <c:idx val="2"/>
          <c:order val="0"/>
          <c:tx>
            <c:strRef>
              <c:f>Sheet1!$D$1</c:f>
              <c:strCache>
                <c:ptCount val="1"/>
                <c:pt idx="0">
                  <c:v>系列 3</c:v>
                </c:pt>
              </c:strCache>
            </c:strRef>
          </c:tx>
          <c:spPr>
            <a:ln w="25400" cap="rnd">
              <a:solidFill>
                <a:schemeClr val="lt1"/>
              </a:solidFill>
              <a:round/>
            </a:ln>
            <a:effectLst>
              <a:outerShdw dist="25400" dir="2700000" algn="tl" rotWithShape="0">
                <a:schemeClr val="accent5"/>
              </a:outerShdw>
            </a:effectLst>
          </c:spPr>
          <c:marker>
            <c:symbol val="none"/>
          </c:marker>
          <c:dLbls>
            <c:dLbl>
              <c:idx val="0"/>
              <c:tx>
                <c:rich>
                  <a:bodyPr rot="0" spcFirstLastPara="0" vertOverflow="ellipsis" vert="horz" wrap="square" lIns="38100" tIns="19050" rIns="38100" bIns="19050" anchor="ctr" anchorCtr="0"/>
                  <a:lstStyle/>
                  <a:p>
                    <a:pPr algn="ctr">
                      <a:defRPr lang="en-US" alt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fld id="{C627155B-FDF8-4296-A401-688B64F82F10}" type="VALUE">
                      <a:rPr lang="en-US" altLang="zh-CN">
                        <a:solidFill>
                          <a:schemeClr val="bg1"/>
                        </a:solidFill>
                        <a:latin typeface="微软雅黑" panose="020B0503020204020204" pitchFamily="34" charset="-122"/>
                        <a:ea typeface="微软雅黑" panose="020B0503020204020204" pitchFamily="34" charset="-122"/>
                      </a:rPr>
                      <a:pPr algn="ctr">
                        <a:defRPr lang="en-US" altLang="zh-CN" sz="1600">
                          <a:latin typeface="微软雅黑" panose="020B0503020204020204" pitchFamily="34" charset="-122"/>
                          <a:ea typeface="微软雅黑" panose="020B0503020204020204" pitchFamily="34" charset="-122"/>
                        </a:defRPr>
                      </a:pPr>
                      <a:t>[值]</a:t>
                    </a:fld>
                    <a:endParaRPr lang="zh-CN" altLang="en-US"/>
                  </a:p>
                </c:rich>
              </c:tx>
              <c:spPr>
                <a:solidFill>
                  <a:schemeClr val="accent1"/>
                </a:solidFill>
                <a:ln>
                  <a:noFill/>
                </a:ln>
                <a:effectLst/>
              </c:spPr>
              <c:txPr>
                <a:bodyPr rot="0" spcFirstLastPara="0" vertOverflow="ellipsis" vert="horz" wrap="square" lIns="38100" tIns="19050" rIns="38100" bIns="19050" anchor="ctr" anchorCtr="0"/>
                <a:lstStyle/>
                <a:p>
                  <a:pPr algn="ctr">
                    <a:defRPr lang="en-US" alt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95-4466-AA69-05999957E63B}"/>
                </c:ext>
              </c:extLst>
            </c:dLbl>
            <c:dLbl>
              <c:idx val="1"/>
              <c:tx>
                <c:rich>
                  <a:bodyPr rot="0" spcFirstLastPara="0" vertOverflow="ellipsis" vert="horz" wrap="square" lIns="38100" tIns="19050" rIns="38100" bIns="19050" anchor="ctr" anchorCtr="0"/>
                  <a:lstStyle/>
                  <a:p>
                    <a:pPr algn="ctr">
                      <a:defRPr lang="en-US" alt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fld id="{E92B798C-09E5-4E93-99DE-844538CD0A5B}" type="VALUE">
                      <a:rPr lang="en-US" altLang="zh-CN">
                        <a:solidFill>
                          <a:schemeClr val="bg1"/>
                        </a:solidFill>
                      </a:rPr>
                      <a:pPr algn="ctr">
                        <a:defRPr lang="en-US" altLang="zh-CN" sz="1600">
                          <a:latin typeface="微软雅黑" panose="020B0503020204020204" pitchFamily="34" charset="-122"/>
                          <a:ea typeface="微软雅黑" panose="020B0503020204020204" pitchFamily="34" charset="-122"/>
                        </a:defRPr>
                      </a:pPr>
                      <a:t>[值]</a:t>
                    </a:fld>
                    <a:endParaRPr lang="zh-CN" altLang="en-US"/>
                  </a:p>
                </c:rich>
              </c:tx>
              <c:spPr>
                <a:solidFill>
                  <a:schemeClr val="accent1"/>
                </a:solidFill>
                <a:ln>
                  <a:noFill/>
                </a:ln>
                <a:effectLst/>
              </c:spPr>
              <c:txPr>
                <a:bodyPr rot="0" spcFirstLastPara="0" vertOverflow="ellipsis" vert="horz" wrap="square" lIns="38100" tIns="19050" rIns="38100" bIns="19050" anchor="ctr" anchorCtr="0"/>
                <a:lstStyle/>
                <a:p>
                  <a:pPr algn="ctr">
                    <a:defRPr lang="en-US" alt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415-4935-BED2-78CFDB7BAE1C}"/>
                </c:ext>
              </c:extLst>
            </c:dLbl>
            <c:dLbl>
              <c:idx val="2"/>
              <c:tx>
                <c:rich>
                  <a:bodyPr/>
                  <a:lstStyle/>
                  <a:p>
                    <a:fld id="{E2EB00A2-4E8B-4C19-9CBE-A98486249745}" type="VALUE">
                      <a:rPr lang="en-US" altLang="zh-CN">
                        <a:solidFill>
                          <a:schemeClr val="bg1"/>
                        </a:solidFill>
                      </a:rPr>
                      <a:pPr/>
                      <a:t>[值]</a:t>
                    </a:fld>
                    <a:endParaRPr lang="zh-CN"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415-4935-BED2-78CFDB7BAE1C}"/>
                </c:ext>
              </c:extLst>
            </c:dLbl>
            <c:dLbl>
              <c:idx val="3"/>
              <c:tx>
                <c:rich>
                  <a:bodyPr/>
                  <a:lstStyle/>
                  <a:p>
                    <a:fld id="{1880F530-3981-4483-9306-8B49946B073B}" type="VALUE">
                      <a:rPr lang="en-US" altLang="zh-CN">
                        <a:solidFill>
                          <a:schemeClr val="bg1"/>
                        </a:solidFill>
                      </a:rPr>
                      <a:pPr/>
                      <a:t>[值]</a:t>
                    </a:fld>
                    <a:endParaRPr lang="zh-CN"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415-4935-BED2-78CFDB7BAE1C}"/>
                </c:ext>
              </c:extLst>
            </c:dLbl>
            <c:dLbl>
              <c:idx val="4"/>
              <c:tx>
                <c:rich>
                  <a:bodyPr/>
                  <a:lstStyle/>
                  <a:p>
                    <a:fld id="{20E7F658-4928-4C95-9F87-C70C6DA04F25}" type="VALUE">
                      <a:rPr lang="en-US" altLang="zh-CN">
                        <a:solidFill>
                          <a:schemeClr val="bg1"/>
                        </a:solidFill>
                      </a:rPr>
                      <a:pPr/>
                      <a:t>[值]</a:t>
                    </a:fld>
                    <a:endParaRPr lang="zh-CN"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415-4935-BED2-78CFDB7BAE1C}"/>
                </c:ext>
              </c:extLst>
            </c:dLbl>
            <c:dLbl>
              <c:idx val="5"/>
              <c:tx>
                <c:rich>
                  <a:bodyPr/>
                  <a:lstStyle/>
                  <a:p>
                    <a:fld id="{74327C26-2D93-4F26-96E5-54457B49A5EF}" type="VALUE">
                      <a:rPr lang="en-US" altLang="zh-CN">
                        <a:solidFill>
                          <a:schemeClr val="bg1"/>
                        </a:solidFill>
                      </a:rPr>
                      <a:pPr/>
                      <a:t>[值]</a:t>
                    </a:fld>
                    <a:endParaRPr lang="zh-CN"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415-4935-BED2-78CFDB7BAE1C}"/>
                </c:ext>
              </c:extLst>
            </c:dLbl>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Sheet1!$A$2:$A$7</c:f>
              <c:strCache>
                <c:ptCount val="6"/>
                <c:pt idx="0">
                  <c:v>类别 1</c:v>
                </c:pt>
                <c:pt idx="1">
                  <c:v>类别 2</c:v>
                </c:pt>
                <c:pt idx="2">
                  <c:v>类别 4</c:v>
                </c:pt>
                <c:pt idx="3">
                  <c:v>类别 5 </c:v>
                </c:pt>
                <c:pt idx="4">
                  <c:v>类别 5 </c:v>
                </c:pt>
                <c:pt idx="5">
                  <c:v>类别 6 </c:v>
                </c:pt>
              </c:strCache>
            </c:strRef>
          </c:cat>
          <c:val>
            <c:numRef>
              <c:f>Sheet1!$D$2:$D$7</c:f>
              <c:numCache>
                <c:formatCode>General</c:formatCode>
                <c:ptCount val="6"/>
                <c:pt idx="0" formatCode="0.0000_ ">
                  <c:v>0.89770000000000005</c:v>
                </c:pt>
                <c:pt idx="1">
                  <c:v>0.90210000000000001</c:v>
                </c:pt>
                <c:pt idx="2">
                  <c:v>0.90820000000000001</c:v>
                </c:pt>
                <c:pt idx="3">
                  <c:v>0.90920000000000001</c:v>
                </c:pt>
                <c:pt idx="4">
                  <c:v>0.91039999999999999</c:v>
                </c:pt>
                <c:pt idx="5">
                  <c:v>0.9133</c:v>
                </c:pt>
              </c:numCache>
            </c:numRef>
          </c:val>
          <c:smooth val="0"/>
          <c:extLst>
            <c:ext xmlns:c16="http://schemas.microsoft.com/office/drawing/2014/chart" uri="{C3380CC4-5D6E-409C-BE32-E72D297353CC}">
              <c16:uniqueId val="{00000000-B7FB-4000-ACF7-6F96CE6A7C1A}"/>
            </c:ext>
          </c:extLst>
        </c:ser>
        <c:dLbls>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928192243"/>
        <c:axId val="981364773"/>
      </c:lineChart>
      <c:catAx>
        <c:axId val="928192243"/>
        <c:scaling>
          <c:orientation val="minMax"/>
        </c:scaling>
        <c:delete val="1"/>
        <c:axPos val="b"/>
        <c:numFmt formatCode="General" sourceLinked="0"/>
        <c:majorTickMark val="out"/>
        <c:minorTickMark val="none"/>
        <c:tickLblPos val="nextTo"/>
        <c:crossAx val="981364773"/>
        <c:crosses val="autoZero"/>
        <c:auto val="1"/>
        <c:lblAlgn val="ctr"/>
        <c:lblOffset val="100"/>
        <c:noMultiLvlLbl val="0"/>
      </c:catAx>
      <c:valAx>
        <c:axId val="981364773"/>
        <c:scaling>
          <c:orientation val="minMax"/>
        </c:scaling>
        <c:delete val="1"/>
        <c:axPos val="l"/>
        <c:numFmt formatCode="0.0000_ " sourceLinked="1"/>
        <c:majorTickMark val="out"/>
        <c:minorTickMark val="none"/>
        <c:tickLblPos val="nextTo"/>
        <c:crossAx val="928192243"/>
        <c:crosses val="autoZero"/>
        <c:crossBetween val="between"/>
      </c:valAx>
      <c:spPr>
        <a:noFill/>
        <a:ln>
          <a:noFill/>
        </a:ln>
        <a:effectLst/>
      </c:spPr>
    </c:plotArea>
    <c:plotVisOnly val="1"/>
    <c:dispBlanksAs val="gap"/>
    <c:showDLblsOverMax val="0"/>
  </c:chart>
  <c:spPr>
    <a:solidFill>
      <a:srgbClr val="D6EEF8"/>
    </a:solidFill>
    <a:ln w="9525" cap="flat" cmpd="sng" algn="ctr">
      <a:solidFill>
        <a:srgbClr val="D6EEF8"/>
      </a:solid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345113419574E-2"/>
          <c:y val="4.2486565586272597E-2"/>
          <c:w val="0.93813444502345"/>
          <c:h val="0.81953327571305101"/>
        </c:manualLayout>
      </c:layout>
      <c:lineChart>
        <c:grouping val="standard"/>
        <c:varyColors val="0"/>
        <c:ser>
          <c:idx val="2"/>
          <c:order val="0"/>
          <c:tx>
            <c:strRef>
              <c:f>Sheet1!$D$1</c:f>
              <c:strCache>
                <c:ptCount val="1"/>
                <c:pt idx="0">
                  <c:v>系列 3</c:v>
                </c:pt>
              </c:strCache>
            </c:strRef>
          </c:tx>
          <c:spPr>
            <a:ln w="25400" cap="rnd">
              <a:solidFill>
                <a:schemeClr val="lt1"/>
              </a:solidFill>
              <a:round/>
            </a:ln>
            <a:effectLst>
              <a:outerShdw dist="25400" dir="2700000" algn="tl" rotWithShape="0">
                <a:schemeClr val="accent5"/>
              </a:outerShdw>
            </a:effectLst>
          </c:spPr>
          <c:marker>
            <c:symbol val="none"/>
          </c:marker>
          <c:dLbls>
            <c:dLbl>
              <c:idx val="3"/>
              <c:tx>
                <c:rich>
                  <a:bodyPr/>
                  <a:lstStyle/>
                  <a:p>
                    <a:r>
                      <a:rPr lang="en-US" altLang="zh-CN" dirty="0"/>
                      <a:t>0.9306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30-41E8-BE27-47599C2FF3E8}"/>
                </c:ext>
              </c:extLst>
            </c:dLbl>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lt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Sheet1!$A$2:$A$5</c:f>
              <c:strCache>
                <c:ptCount val="4"/>
                <c:pt idx="0">
                  <c:v>类别 1</c:v>
                </c:pt>
                <c:pt idx="1">
                  <c:v>类别 2</c:v>
                </c:pt>
                <c:pt idx="2">
                  <c:v>类别 4</c:v>
                </c:pt>
                <c:pt idx="3">
                  <c:v>类别 5 </c:v>
                </c:pt>
              </c:strCache>
            </c:strRef>
          </c:cat>
          <c:val>
            <c:numRef>
              <c:f>Sheet1!$D$2:$D$5</c:f>
              <c:numCache>
                <c:formatCode>General</c:formatCode>
                <c:ptCount val="4"/>
                <c:pt idx="0" formatCode="0.0000_ ">
                  <c:v>0.91949999999999998</c:v>
                </c:pt>
                <c:pt idx="1">
                  <c:v>0.92020000000000002</c:v>
                </c:pt>
                <c:pt idx="2">
                  <c:v>0.92310000000000003</c:v>
                </c:pt>
                <c:pt idx="3">
                  <c:v>0.92949999999999999</c:v>
                </c:pt>
              </c:numCache>
            </c:numRef>
          </c:val>
          <c:smooth val="0"/>
          <c:extLst>
            <c:ext xmlns:c16="http://schemas.microsoft.com/office/drawing/2014/chart" uri="{C3380CC4-5D6E-409C-BE32-E72D297353CC}">
              <c16:uniqueId val="{00000000-8A19-4EFE-A740-04936181EA70}"/>
            </c:ext>
          </c:extLst>
        </c:ser>
        <c:dLbls>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928192243"/>
        <c:axId val="981364773"/>
      </c:lineChart>
      <c:catAx>
        <c:axId val="928192243"/>
        <c:scaling>
          <c:orientation val="minMax"/>
        </c:scaling>
        <c:delete val="1"/>
        <c:axPos val="b"/>
        <c:numFmt formatCode="General" sourceLinked="0"/>
        <c:majorTickMark val="out"/>
        <c:minorTickMark val="none"/>
        <c:tickLblPos val="nextTo"/>
        <c:crossAx val="981364773"/>
        <c:crosses val="autoZero"/>
        <c:auto val="1"/>
        <c:lblAlgn val="ctr"/>
        <c:lblOffset val="100"/>
        <c:noMultiLvlLbl val="0"/>
      </c:catAx>
      <c:valAx>
        <c:axId val="981364773"/>
        <c:scaling>
          <c:orientation val="minMax"/>
        </c:scaling>
        <c:delete val="1"/>
        <c:axPos val="l"/>
        <c:numFmt formatCode="0.0000_ " sourceLinked="1"/>
        <c:majorTickMark val="out"/>
        <c:minorTickMark val="none"/>
        <c:tickLblPos val="nextTo"/>
        <c:crossAx val="928192243"/>
        <c:crosses val="autoZero"/>
        <c:crossBetween val="between"/>
      </c:valAx>
      <c:spPr>
        <a:noFill/>
        <a:ln>
          <a:noFill/>
        </a:ln>
        <a:effectLst/>
      </c:spPr>
    </c:plotArea>
    <c:plotVisOnly val="1"/>
    <c:dispBlanksAs val="gap"/>
    <c:showDLblsOverMax val="0"/>
  </c:chart>
  <c:spPr>
    <a:solidFill>
      <a:srgbClr val="D6EEF8"/>
    </a:solidFill>
    <a:ln w="9525" cap="flat" cmpd="sng" algn="ctr">
      <a:solidFill>
        <a:srgbClr val="D6EEF8"/>
      </a:solidFill>
      <a:round/>
    </a:ln>
    <a:effectLst/>
  </c:spPr>
  <c:txPr>
    <a:bodyPr/>
    <a:lstStyle/>
    <a:p>
      <a:pPr>
        <a:defRPr lang="zh-CN"/>
      </a:pPr>
      <a:endParaRPr lang="zh-CN"/>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345113419574E-2"/>
          <c:y val="4.2486565586272597E-2"/>
          <c:w val="0.93813444502345"/>
          <c:h val="0.81953327571305101"/>
        </c:manualLayout>
      </c:layout>
      <c:lineChart>
        <c:grouping val="standard"/>
        <c:varyColors val="0"/>
        <c:ser>
          <c:idx val="2"/>
          <c:order val="0"/>
          <c:tx>
            <c:strRef>
              <c:f>Sheet1!$D$1</c:f>
              <c:strCache>
                <c:ptCount val="1"/>
                <c:pt idx="0">
                  <c:v>系列 3</c:v>
                </c:pt>
              </c:strCache>
            </c:strRef>
          </c:tx>
          <c:spPr>
            <a:ln w="25400" cap="rnd">
              <a:solidFill>
                <a:schemeClr val="lt1"/>
              </a:solidFill>
              <a:round/>
            </a:ln>
            <a:effectLst>
              <a:outerShdw dist="25400" dir="2700000" algn="tl" rotWithShape="0">
                <a:schemeClr val="accent5"/>
              </a:outerShdw>
            </a:effectLst>
          </c:spPr>
          <c:marker>
            <c:symbol val="none"/>
          </c:marker>
          <c:dLbls>
            <c:dLbl>
              <c:idx val="0"/>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5E2C-4E9D-90A1-94C0E924EE9F}"/>
                </c:ext>
              </c:extLst>
            </c:dLbl>
            <c:dLbl>
              <c:idx val="1"/>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5E2C-4E9D-90A1-94C0E924EE9F}"/>
                </c:ext>
              </c:extLst>
            </c:dLbl>
            <c:dLbl>
              <c:idx val="2"/>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2-5E2C-4E9D-90A1-94C0E924EE9F}"/>
                </c:ext>
              </c:extLst>
            </c:dLbl>
            <c:dLbl>
              <c:idx val="3"/>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3-5E2C-4E9D-90A1-94C0E924EE9F}"/>
                </c:ext>
              </c:extLst>
            </c:dLbl>
            <c:dLbl>
              <c:idx val="4"/>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4-5E2C-4E9D-90A1-94C0E924EE9F}"/>
                </c:ext>
              </c:extLst>
            </c:dLbl>
            <c:spPr>
              <a:solidFill>
                <a:schemeClr val="accent1"/>
              </a:solid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Sheet1!$A$2:$A$6</c:f>
              <c:strCache>
                <c:ptCount val="5"/>
                <c:pt idx="0">
                  <c:v>类别 1</c:v>
                </c:pt>
                <c:pt idx="1">
                  <c:v>类别 2</c:v>
                </c:pt>
                <c:pt idx="2">
                  <c:v>类别 4</c:v>
                </c:pt>
                <c:pt idx="3">
                  <c:v>类别 5 </c:v>
                </c:pt>
                <c:pt idx="4">
                  <c:v>类别 5 </c:v>
                </c:pt>
              </c:strCache>
            </c:strRef>
          </c:cat>
          <c:val>
            <c:numRef>
              <c:f>Sheet1!$D$2:$D$6</c:f>
              <c:numCache>
                <c:formatCode>General</c:formatCode>
                <c:ptCount val="5"/>
                <c:pt idx="0" formatCode="0.0000_ ">
                  <c:v>0.93259999999999998</c:v>
                </c:pt>
                <c:pt idx="1">
                  <c:v>0.9345</c:v>
                </c:pt>
                <c:pt idx="2">
                  <c:v>0.93610000000000004</c:v>
                </c:pt>
                <c:pt idx="3">
                  <c:v>0.93789999999999996</c:v>
                </c:pt>
                <c:pt idx="4">
                  <c:v>0.93940000000000001</c:v>
                </c:pt>
              </c:numCache>
            </c:numRef>
          </c:val>
          <c:smooth val="0"/>
          <c:extLst>
            <c:ext xmlns:c16="http://schemas.microsoft.com/office/drawing/2014/chart" uri="{C3380CC4-5D6E-409C-BE32-E72D297353CC}">
              <c16:uniqueId val="{00000000-B7FB-4000-ACF7-6F96CE6A7C1A}"/>
            </c:ext>
          </c:extLst>
        </c:ser>
        <c:dLbls>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928192243"/>
        <c:axId val="981364773"/>
      </c:lineChart>
      <c:catAx>
        <c:axId val="928192243"/>
        <c:scaling>
          <c:orientation val="minMax"/>
        </c:scaling>
        <c:delete val="1"/>
        <c:axPos val="b"/>
        <c:numFmt formatCode="General" sourceLinked="0"/>
        <c:majorTickMark val="out"/>
        <c:minorTickMark val="none"/>
        <c:tickLblPos val="nextTo"/>
        <c:crossAx val="981364773"/>
        <c:crosses val="autoZero"/>
        <c:auto val="1"/>
        <c:lblAlgn val="ctr"/>
        <c:lblOffset val="100"/>
        <c:noMultiLvlLbl val="0"/>
      </c:catAx>
      <c:valAx>
        <c:axId val="981364773"/>
        <c:scaling>
          <c:orientation val="minMax"/>
        </c:scaling>
        <c:delete val="1"/>
        <c:axPos val="l"/>
        <c:numFmt formatCode="0.0000_ " sourceLinked="1"/>
        <c:majorTickMark val="out"/>
        <c:minorTickMark val="none"/>
        <c:tickLblPos val="nextTo"/>
        <c:crossAx val="928192243"/>
        <c:crosses val="autoZero"/>
        <c:crossBetween val="between"/>
      </c:valAx>
      <c:spPr>
        <a:noFill/>
        <a:ln>
          <a:noFill/>
        </a:ln>
        <a:effectLst/>
      </c:spPr>
    </c:plotArea>
    <c:plotVisOnly val="1"/>
    <c:dispBlanksAs val="gap"/>
    <c:showDLblsOverMax val="0"/>
  </c:chart>
  <c:spPr>
    <a:solidFill>
      <a:srgbClr val="D6EEF8"/>
    </a:solidFill>
    <a:ln w="9525" cap="flat" cmpd="sng" algn="ctr">
      <a:solidFill>
        <a:srgbClr val="D6EEF8"/>
      </a:solidFill>
      <a:round/>
    </a:ln>
    <a:effectLst/>
  </c:spPr>
  <c:txPr>
    <a:bodyPr/>
    <a:lstStyle/>
    <a:p>
      <a:pPr>
        <a:defRPr lang="zh-CN"/>
      </a:pPr>
      <a:endParaRPr lang="zh-CN"/>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rtl="0">
              <a:defRPr lang="zh-CN" sz="16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sz="1600" b="1" i="0" u="none" strike="noStrike" kern="1200" baseline="0" dirty="0">
                <a:solidFill>
                  <a:schemeClr val="tx1"/>
                </a:solidFill>
                <a:latin typeface="微软雅黑" panose="020B0503020204020204" pitchFamily="34" charset="-122"/>
                <a:ea typeface="微软雅黑" panose="020B0503020204020204" pitchFamily="34" charset="-122"/>
                <a:cs typeface="+mn-cs"/>
              </a:rPr>
              <a:t>各</a:t>
            </a:r>
            <a:r>
              <a:rPr lang="zh-CN" altLang="en-US" sz="1600" b="1" i="0" u="none" strike="noStrike" kern="1200" baseline="0" dirty="0">
                <a:solidFill>
                  <a:schemeClr val="tx1"/>
                </a:solidFill>
                <a:latin typeface="微软雅黑" panose="020B0503020204020204" pitchFamily="34" charset="-122"/>
                <a:ea typeface="微软雅黑" panose="020B0503020204020204" pitchFamily="34" charset="-122"/>
                <a:cs typeface="+mn-cs"/>
              </a:rPr>
              <a:t>类</a:t>
            </a:r>
            <a:r>
              <a:rPr lang="zh-CN" sz="1600" b="1" i="0" u="none" strike="noStrike" kern="1200" baseline="0" dirty="0">
                <a:solidFill>
                  <a:schemeClr val="tx1"/>
                </a:solidFill>
                <a:latin typeface="微软雅黑" panose="020B0503020204020204" pitchFamily="34" charset="-122"/>
                <a:ea typeface="微软雅黑" panose="020B0503020204020204" pitchFamily="34" charset="-122"/>
                <a:cs typeface="+mn-cs"/>
              </a:rPr>
              <a:t>标签出现</a:t>
            </a:r>
            <a:r>
              <a:rPr lang="zh-CN" altLang="en-US" sz="1600" b="1" i="0" u="none" strike="noStrike" kern="1200" baseline="0" dirty="0">
                <a:solidFill>
                  <a:schemeClr val="tx1"/>
                </a:solidFill>
                <a:latin typeface="微软雅黑" panose="020B0503020204020204" pitchFamily="34" charset="-122"/>
                <a:ea typeface="微软雅黑" panose="020B0503020204020204" pitchFamily="34" charset="-122"/>
                <a:cs typeface="+mn-cs"/>
              </a:rPr>
              <a:t>次数</a:t>
            </a:r>
            <a:endParaRPr lang="zh-CN" sz="1600" b="1"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c:rich>
      </c:tx>
      <c:layout>
        <c:manualLayout>
          <c:xMode val="edge"/>
          <c:yMode val="edge"/>
          <c:x val="0.35956637984940498"/>
          <c:y val="1.3119135242865048E-2"/>
        </c:manualLayout>
      </c:layout>
      <c:overlay val="0"/>
      <c:spPr>
        <a:noFill/>
        <a:ln>
          <a:noFill/>
        </a:ln>
        <a:effectLst/>
      </c:spPr>
      <c:txPr>
        <a:bodyPr rot="0" spcFirstLastPara="1" vertOverflow="ellipsis" vert="horz" wrap="square" anchor="ctr" anchorCtr="1"/>
        <a:lstStyle/>
        <a:p>
          <a:pPr algn="ctr" rtl="0">
            <a:defRPr lang="zh-CN" sz="16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autoTitleDeleted val="0"/>
    <c:plotArea>
      <c:layout>
        <c:manualLayout>
          <c:layoutTarget val="inner"/>
          <c:xMode val="edge"/>
          <c:yMode val="edge"/>
          <c:x val="0.12051631849136821"/>
          <c:y val="0.12605385768520708"/>
          <c:w val="0.86126027691748186"/>
          <c:h val="0.79556896332302551"/>
        </c:manualLayout>
      </c:layout>
      <c:barChart>
        <c:barDir val="col"/>
        <c:grouping val="clustered"/>
        <c:varyColors val="0"/>
        <c:ser>
          <c:idx val="0"/>
          <c:order val="0"/>
          <c:tx>
            <c:strRef>
              <c:f>Sheet1!$B$1</c:f>
              <c:strCache>
                <c:ptCount val="1"/>
                <c:pt idx="0">
                  <c:v>异常类型</c:v>
                </c:pt>
              </c:strCache>
            </c:strRef>
          </c:tx>
          <c: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c:spPr>
          <c:invertIfNegative val="0"/>
          <c:dPt>
            <c:idx val="6"/>
            <c:invertIfNegative val="0"/>
            <c:bubble3D val="0"/>
            <c:spPr>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ln>
                <a:solidFill>
                  <a:schemeClr val="accent6">
                    <a:lumMod val="50000"/>
                  </a:schemeClr>
                </a:solidFill>
              </a:ln>
              <a:effectLst/>
            </c:spPr>
            <c:extLst>
              <c:ext xmlns:c16="http://schemas.microsoft.com/office/drawing/2014/chart" uri="{C3380CC4-5D6E-409C-BE32-E72D297353CC}">
                <c16:uniqueId val="{00000007-A9E7-416D-98FC-F646B5AE47E6}"/>
              </c:ext>
            </c:extLst>
          </c:dPt>
          <c:dPt>
            <c:idx val="15"/>
            <c:invertIfNegative val="0"/>
            <c:bubble3D val="0"/>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a:effectLst/>
            </c:spPr>
            <c:extLst>
              <c:ext xmlns:c16="http://schemas.microsoft.com/office/drawing/2014/chart" uri="{C3380CC4-5D6E-409C-BE32-E72D297353CC}">
                <c16:uniqueId val="{00000006-A9E7-416D-98FC-F646B5AE47E6}"/>
              </c:ext>
            </c:extLst>
          </c:dPt>
          <c:dLbls>
            <c:spPr>
              <a:noFill/>
              <a:ln>
                <a:noFill/>
              </a:ln>
              <a:effectLst/>
            </c:spPr>
            <c:txPr>
              <a:bodyPr rot="0" spcFirstLastPara="1" vertOverflow="ellipsis" vert="horz" wrap="square" lIns="38100" tIns="19050" rIns="38100" bIns="19050" anchor="ctr" anchorCtr="0">
                <a:spAutoFit/>
              </a:bodyPr>
              <a:lstStyle/>
              <a:p>
                <a:pPr algn="ctr">
                  <a:defRPr lang="en-US" altLang="zh-CN" sz="800" b="1"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numCache>
            </c:numRef>
          </c:cat>
          <c:val>
            <c:numRef>
              <c:f>Sheet1!$B$2:$B$18</c:f>
              <c:numCache>
                <c:formatCode>General</c:formatCode>
                <c:ptCount val="17"/>
                <c:pt idx="0">
                  <c:v>1107</c:v>
                </c:pt>
                <c:pt idx="1">
                  <c:v>1150</c:v>
                </c:pt>
                <c:pt idx="2">
                  <c:v>930</c:v>
                </c:pt>
                <c:pt idx="3">
                  <c:v>445</c:v>
                </c:pt>
                <c:pt idx="4">
                  <c:v>1231</c:v>
                </c:pt>
                <c:pt idx="5">
                  <c:v>386</c:v>
                </c:pt>
                <c:pt idx="6">
                  <c:v>209</c:v>
                </c:pt>
                <c:pt idx="7">
                  <c:v>1080</c:v>
                </c:pt>
                <c:pt idx="8">
                  <c:v>1077</c:v>
                </c:pt>
                <c:pt idx="9">
                  <c:v>845</c:v>
                </c:pt>
                <c:pt idx="10">
                  <c:v>377</c:v>
                </c:pt>
                <c:pt idx="11">
                  <c:v>1033</c:v>
                </c:pt>
                <c:pt idx="12">
                  <c:v>417</c:v>
                </c:pt>
                <c:pt idx="13">
                  <c:v>269</c:v>
                </c:pt>
                <c:pt idx="14">
                  <c:v>549</c:v>
                </c:pt>
                <c:pt idx="15">
                  <c:v>1846</c:v>
                </c:pt>
                <c:pt idx="16">
                  <c:v>777</c:v>
                </c:pt>
              </c:numCache>
            </c:numRef>
          </c:val>
          <c:extLst>
            <c:ext xmlns:c16="http://schemas.microsoft.com/office/drawing/2014/chart" uri="{C3380CC4-5D6E-409C-BE32-E72D297353CC}">
              <c16:uniqueId val="{00000000-A9E7-416D-98FC-F646B5AE47E6}"/>
            </c:ext>
          </c:extLst>
        </c:ser>
        <c:dLbls>
          <c:dLblPos val="outEnd"/>
          <c:showLegendKey val="0"/>
          <c:showVal val="1"/>
          <c:showCatName val="0"/>
          <c:showSerName val="0"/>
          <c:showPercent val="0"/>
          <c:showBubbleSize val="0"/>
        </c:dLbls>
        <c:gapWidth val="100"/>
        <c:overlap val="-24"/>
        <c:axId val="40210432"/>
        <c:axId val="40211968"/>
      </c:barChart>
      <c:catAx>
        <c:axId val="4021043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zh-CN" sz="1000" b="0"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crossAx val="40211968"/>
        <c:crosses val="autoZero"/>
        <c:auto val="1"/>
        <c:lblAlgn val="ctr"/>
        <c:lblOffset val="100"/>
        <c:noMultiLvlLbl val="0"/>
      </c:catAx>
      <c:valAx>
        <c:axId val="40211968"/>
        <c:scaling>
          <c:orientation val="minMax"/>
          <c:max val="2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rPr>
                  <a:t>频数</a:t>
                </a:r>
              </a:p>
            </c:rich>
          </c:tx>
          <c:layout>
            <c:manualLayout>
              <c:xMode val="edge"/>
              <c:yMode val="edge"/>
              <c:x val="7.2026578374558628E-3"/>
              <c:y val="0.47211237661248479"/>
            </c:manualLayout>
          </c:layout>
          <c:overlay val="0"/>
          <c:spPr>
            <a:noFill/>
            <a:ln>
              <a:noFill/>
            </a:ln>
            <a:effectLst/>
          </c:spPr>
          <c:txPr>
            <a:bodyPr rot="-5400000" spcFirstLastPara="1" vertOverflow="ellipsis" vert="horz" wrap="square" anchor="ctr" anchorCtr="1"/>
            <a:lstStyle/>
            <a:p>
              <a:pPr algn="ctr" rtl="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1000" b="0" i="0" u="none" strike="noStrike" kern="1200" baseline="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crossAx val="40210432"/>
        <c:crosses val="autoZero"/>
        <c:crossBetween val="between"/>
        <c:majorUnit val="250"/>
      </c:valAx>
      <c:spPr>
        <a:noFill/>
        <a:ln>
          <a:noFill/>
        </a:ln>
        <a:effectLst/>
      </c:spPr>
    </c:plotArea>
    <c:plotVisOnly val="1"/>
    <c:dispBlanksAs val="gap"/>
    <c:showDLblsOverMax val="0"/>
  </c:chart>
  <c:spPr>
    <a:solidFill>
      <a:srgbClr val="D8E8F6"/>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0.1415</cdr:x>
      <cdr:y>0.68083</cdr:y>
    </cdr:from>
    <cdr:to>
      <cdr:x>0.15661</cdr:x>
      <cdr:y>0.76933</cdr:y>
    </cdr:to>
    <cdr:cxnSp macro="">
      <cdr:nvCxnSpPr>
        <cdr:cNvPr id="2" name="直接箭头连接符 1">
          <a:extLst xmlns:a="http://schemas.openxmlformats.org/drawingml/2006/main">
            <a:ext uri="{FF2B5EF4-FFF2-40B4-BE49-F238E27FC236}">
              <a16:creationId xmlns:a16="http://schemas.microsoft.com/office/drawing/2014/main" id="{9EF422C2-2AAB-444C-A707-784307A68E60}"/>
            </a:ext>
          </a:extLst>
        </cdr:cNvPr>
        <cdr:cNvCxnSpPr>
          <a:cxnSpLocks xmlns:a="http://schemas.openxmlformats.org/drawingml/2006/main"/>
          <a:endCxn xmlns:a="http://schemas.openxmlformats.org/drawingml/2006/main" id="9" idx="0"/>
        </cdr:cNvCxnSpPr>
      </cdr:nvCxnSpPr>
      <cdr:spPr>
        <a:xfrm xmlns:a="http://schemas.openxmlformats.org/drawingml/2006/main" flipH="1">
          <a:off x="830625" y="2180215"/>
          <a:ext cx="88718" cy="283416"/>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0.38008</cdr:x>
      <cdr:y>0.64063</cdr:y>
    </cdr:from>
    <cdr:to>
      <cdr:x>0.39463</cdr:x>
      <cdr:y>0.77105</cdr:y>
    </cdr:to>
    <cdr:cxnSp macro="">
      <cdr:nvCxnSpPr>
        <cdr:cNvPr id="3" name="直接箭头连接符 2">
          <a:extLst xmlns:a="http://schemas.openxmlformats.org/drawingml/2006/main">
            <a:ext uri="{FF2B5EF4-FFF2-40B4-BE49-F238E27FC236}">
              <a16:creationId xmlns:a16="http://schemas.microsoft.com/office/drawing/2014/main" id="{E8B24457-F80E-4D08-AEEC-EBD6250150F0}"/>
            </a:ext>
          </a:extLst>
        </cdr:cNvPr>
        <cdr:cNvCxnSpPr>
          <a:cxnSpLocks xmlns:a="http://schemas.openxmlformats.org/drawingml/2006/main"/>
        </cdr:cNvCxnSpPr>
      </cdr:nvCxnSpPr>
      <cdr:spPr>
        <a:xfrm xmlns:a="http://schemas.openxmlformats.org/drawingml/2006/main" flipH="1">
          <a:off x="3091333" y="2842341"/>
          <a:ext cx="118304" cy="578652"/>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0.61134</cdr:x>
      <cdr:y>0.51093</cdr:y>
    </cdr:from>
    <cdr:to>
      <cdr:x>0.63095</cdr:x>
      <cdr:y>0.69175</cdr:y>
    </cdr:to>
    <cdr:cxnSp macro="">
      <cdr:nvCxnSpPr>
        <cdr:cNvPr id="5" name="直接箭头连接符 4">
          <a:extLst xmlns:a="http://schemas.openxmlformats.org/drawingml/2006/main">
            <a:ext uri="{FF2B5EF4-FFF2-40B4-BE49-F238E27FC236}">
              <a16:creationId xmlns:a16="http://schemas.microsoft.com/office/drawing/2014/main" id="{EF2474AE-2415-4E31-82B5-DE7FEF2A9EC3}"/>
            </a:ext>
          </a:extLst>
        </cdr:cNvPr>
        <cdr:cNvCxnSpPr>
          <a:cxnSpLocks xmlns:a="http://schemas.openxmlformats.org/drawingml/2006/main"/>
        </cdr:cNvCxnSpPr>
      </cdr:nvCxnSpPr>
      <cdr:spPr>
        <a:xfrm xmlns:a="http://schemas.openxmlformats.org/drawingml/2006/main" flipH="1">
          <a:off x="4972196" y="2266890"/>
          <a:ext cx="159496" cy="802276"/>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0.84508</cdr:x>
      <cdr:y>0.22267</cdr:y>
    </cdr:from>
    <cdr:to>
      <cdr:x>0.86479</cdr:x>
      <cdr:y>0.46441</cdr:y>
    </cdr:to>
    <cdr:cxnSp macro="">
      <cdr:nvCxnSpPr>
        <cdr:cNvPr id="12" name="直接箭头连接符 11">
          <a:extLst xmlns:a="http://schemas.openxmlformats.org/drawingml/2006/main">
            <a:ext uri="{FF2B5EF4-FFF2-40B4-BE49-F238E27FC236}">
              <a16:creationId xmlns:a16="http://schemas.microsoft.com/office/drawing/2014/main" id="{FFB45CD9-C259-428D-8619-01F2E110111A}"/>
            </a:ext>
          </a:extLst>
        </cdr:cNvPr>
        <cdr:cNvCxnSpPr>
          <a:cxnSpLocks xmlns:a="http://schemas.openxmlformats.org/drawingml/2006/main"/>
        </cdr:cNvCxnSpPr>
      </cdr:nvCxnSpPr>
      <cdr:spPr>
        <a:xfrm xmlns:a="http://schemas.openxmlformats.org/drawingml/2006/main" flipH="1">
          <a:off x="6873231" y="987940"/>
          <a:ext cx="160308" cy="1072558"/>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0.02293</cdr:x>
      <cdr:y>0.76933</cdr:y>
    </cdr:from>
    <cdr:to>
      <cdr:x>0.26007</cdr:x>
      <cdr:y>0.98558</cdr:y>
    </cdr:to>
    <cdr:sp macro="" textlink="">
      <cdr:nvSpPr>
        <cdr:cNvPr id="9" name="文本框 25">
          <a:extLst xmlns:a="http://schemas.openxmlformats.org/drawingml/2006/main">
            <a:ext uri="{FF2B5EF4-FFF2-40B4-BE49-F238E27FC236}">
              <a16:creationId xmlns:a16="http://schemas.microsoft.com/office/drawing/2014/main" id="{C9BF174F-80DD-40C1-A12F-37BCD951A6B9}"/>
            </a:ext>
          </a:extLst>
        </cdr:cNvPr>
        <cdr:cNvSpPr txBox="1"/>
      </cdr:nvSpPr>
      <cdr:spPr>
        <a:xfrm xmlns:a="http://schemas.openxmlformats.org/drawingml/2006/main">
          <a:off x="134587" y="2463631"/>
          <a:ext cx="1392076" cy="69249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1300" b="1" dirty="0">
              <a:latin typeface="微软雅黑" panose="020B0503020204020204" pitchFamily="34" charset="-122"/>
              <a:ea typeface="微软雅黑" panose="020B0503020204020204" pitchFamily="34" charset="-122"/>
            </a:rPr>
            <a:t>Bi-LSTM</a:t>
          </a:r>
        </a:p>
        <a:p xmlns:a="http://schemas.openxmlformats.org/drawingml/2006/main">
          <a:pPr algn="ctr"/>
          <a:r>
            <a:rPr lang="en-US" altLang="zh-CN" sz="1300" b="1" dirty="0">
              <a:latin typeface="微软雅黑" panose="020B0503020204020204" pitchFamily="34" charset="-122"/>
              <a:ea typeface="微软雅黑" panose="020B0503020204020204" pitchFamily="34" charset="-122"/>
            </a:rPr>
            <a:t>+</a:t>
          </a:r>
        </a:p>
        <a:p xmlns:a="http://schemas.openxmlformats.org/drawingml/2006/main">
          <a:pPr algn="ctr"/>
          <a:r>
            <a:rPr lang="en-US" altLang="zh-CN" sz="1300" b="1" dirty="0">
              <a:latin typeface="微软雅黑" panose="020B0503020204020204" pitchFamily="34" charset="-122"/>
              <a:ea typeface="微软雅黑" panose="020B0503020204020204" pitchFamily="34" charset="-122"/>
            </a:rPr>
            <a:t>Attention</a:t>
          </a:r>
          <a:endParaRPr lang="zh-CN" altLang="en-US" sz="1300" b="1" dirty="0">
            <a:latin typeface="微软雅黑" panose="020B0503020204020204" pitchFamily="34" charset="-122"/>
            <a:ea typeface="微软雅黑" panose="020B0503020204020204" pitchFamily="34" charset="-122"/>
          </a:endParaRPr>
        </a:p>
      </cdr:txBody>
    </cdr:sp>
  </cdr:relSizeAnchor>
  <cdr:relSizeAnchor xmlns:cdr="http://schemas.openxmlformats.org/drawingml/2006/chartDrawing">
    <cdr:from>
      <cdr:x>0.29147</cdr:x>
      <cdr:y>0.77105</cdr:y>
    </cdr:from>
    <cdr:to>
      <cdr:x>0.48633</cdr:x>
      <cdr:y>0.86236</cdr:y>
    </cdr:to>
    <cdr:sp macro="" textlink="">
      <cdr:nvSpPr>
        <cdr:cNvPr id="11" name="文本框 27">
          <a:extLst xmlns:a="http://schemas.openxmlformats.org/drawingml/2006/main">
            <a:ext uri="{FF2B5EF4-FFF2-40B4-BE49-F238E27FC236}">
              <a16:creationId xmlns:a16="http://schemas.microsoft.com/office/drawing/2014/main" id="{682A5733-FC98-45D7-8B4B-2721EA034D32}"/>
            </a:ext>
          </a:extLst>
        </cdr:cNvPr>
        <cdr:cNvSpPr txBox="1"/>
      </cdr:nvSpPr>
      <cdr:spPr>
        <a:xfrm xmlns:a="http://schemas.openxmlformats.org/drawingml/2006/main">
          <a:off x="1711007" y="2469130"/>
          <a:ext cx="1143881" cy="29238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1300" b="1">
              <a:latin typeface="微软雅黑" panose="020B0503020204020204" pitchFamily="34" charset="-122"/>
              <a:ea typeface="微软雅黑" panose="020B0503020204020204" pitchFamily="34" charset="-122"/>
            </a:rPr>
            <a:t>DPCNN</a:t>
          </a:r>
          <a:endParaRPr lang="zh-CN" altLang="en-US" sz="1300" b="1">
            <a:latin typeface="微软雅黑" panose="020B0503020204020204" pitchFamily="34" charset="-122"/>
            <a:ea typeface="微软雅黑" panose="020B0503020204020204" pitchFamily="34" charset="-122"/>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0.11592</cdr:x>
      <cdr:y>0.61455</cdr:y>
    </cdr:from>
    <cdr:to>
      <cdr:x>0.1369</cdr:x>
      <cdr:y>0.75846</cdr:y>
    </cdr:to>
    <cdr:cxnSp macro="">
      <cdr:nvCxnSpPr>
        <cdr:cNvPr id="2" name="直接箭头连接符 1">
          <a:extLst xmlns:a="http://schemas.openxmlformats.org/drawingml/2006/main">
            <a:ext uri="{FF2B5EF4-FFF2-40B4-BE49-F238E27FC236}">
              <a16:creationId xmlns:a16="http://schemas.microsoft.com/office/drawing/2014/main" id="{9EF422C2-2AAB-444C-A707-784307A68E60}"/>
            </a:ext>
          </a:extLst>
        </cdr:cNvPr>
        <cdr:cNvCxnSpPr>
          <a:cxnSpLocks xmlns:a="http://schemas.openxmlformats.org/drawingml/2006/main"/>
        </cdr:cNvCxnSpPr>
      </cdr:nvCxnSpPr>
      <cdr:spPr>
        <a:xfrm xmlns:a="http://schemas.openxmlformats.org/drawingml/2006/main" flipH="1">
          <a:off x="942845" y="2726652"/>
          <a:ext cx="170637" cy="638498"/>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0.30348</cdr:x>
      <cdr:y>0.48384</cdr:y>
    </cdr:from>
    <cdr:to>
      <cdr:x>0.32491</cdr:x>
      <cdr:y>0.67106</cdr:y>
    </cdr:to>
    <cdr:cxnSp macro="">
      <cdr:nvCxnSpPr>
        <cdr:cNvPr id="3" name="直接箭头连接符 2">
          <a:extLst xmlns:a="http://schemas.openxmlformats.org/drawingml/2006/main">
            <a:ext uri="{FF2B5EF4-FFF2-40B4-BE49-F238E27FC236}">
              <a16:creationId xmlns:a16="http://schemas.microsoft.com/office/drawing/2014/main" id="{E8B24457-F80E-4D08-AEEC-EBD6250150F0}"/>
            </a:ext>
          </a:extLst>
        </cdr:cNvPr>
        <cdr:cNvCxnSpPr>
          <a:cxnSpLocks xmlns:a="http://schemas.openxmlformats.org/drawingml/2006/main"/>
        </cdr:cNvCxnSpPr>
      </cdr:nvCxnSpPr>
      <cdr:spPr>
        <a:xfrm xmlns:a="http://schemas.openxmlformats.org/drawingml/2006/main" flipH="1">
          <a:off x="2468285" y="2146679"/>
          <a:ext cx="174296" cy="830656"/>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0.5</cdr:x>
      <cdr:y>0.37084</cdr:y>
    </cdr:from>
    <cdr:to>
      <cdr:x>0.51072</cdr:x>
      <cdr:y>0.58273</cdr:y>
    </cdr:to>
    <cdr:cxnSp macro="">
      <cdr:nvCxnSpPr>
        <cdr:cNvPr id="5" name="直接箭头连接符 4">
          <a:extLst xmlns:a="http://schemas.openxmlformats.org/drawingml/2006/main">
            <a:ext uri="{FF2B5EF4-FFF2-40B4-BE49-F238E27FC236}">
              <a16:creationId xmlns:a16="http://schemas.microsoft.com/office/drawing/2014/main" id="{EF2474AE-2415-4E31-82B5-DE7FEF2A9EC3}"/>
            </a:ext>
          </a:extLst>
        </cdr:cNvPr>
        <cdr:cNvCxnSpPr>
          <a:cxnSpLocks xmlns:a="http://schemas.openxmlformats.org/drawingml/2006/main"/>
        </cdr:cNvCxnSpPr>
      </cdr:nvCxnSpPr>
      <cdr:spPr>
        <a:xfrm xmlns:a="http://schemas.openxmlformats.org/drawingml/2006/main" flipH="1">
          <a:off x="4066639" y="1645340"/>
          <a:ext cx="87188" cy="940112"/>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0.68882</cdr:x>
      <cdr:y>0.2511</cdr:y>
    </cdr:from>
    <cdr:to>
      <cdr:x>0.70229</cdr:x>
      <cdr:y>0.48252</cdr:y>
    </cdr:to>
    <cdr:cxnSp macro="">
      <cdr:nvCxnSpPr>
        <cdr:cNvPr id="8" name="直接箭头连接符 7">
          <a:extLst xmlns:a="http://schemas.openxmlformats.org/drawingml/2006/main">
            <a:ext uri="{FF2B5EF4-FFF2-40B4-BE49-F238E27FC236}">
              <a16:creationId xmlns:a16="http://schemas.microsoft.com/office/drawing/2014/main" id="{851A397E-B6D5-4F87-B358-C633078591E9}"/>
            </a:ext>
          </a:extLst>
        </cdr:cNvPr>
        <cdr:cNvCxnSpPr>
          <a:cxnSpLocks xmlns:a="http://schemas.openxmlformats.org/drawingml/2006/main"/>
        </cdr:cNvCxnSpPr>
      </cdr:nvCxnSpPr>
      <cdr:spPr>
        <a:xfrm xmlns:a="http://schemas.openxmlformats.org/drawingml/2006/main" flipH="1">
          <a:off x="5602326" y="1114071"/>
          <a:ext cx="109555" cy="1026762"/>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0.87012</cdr:x>
      <cdr:y>0.14865</cdr:y>
    </cdr:from>
    <cdr:to>
      <cdr:x>0.88946</cdr:x>
      <cdr:y>0.39928</cdr:y>
    </cdr:to>
    <cdr:cxnSp macro="">
      <cdr:nvCxnSpPr>
        <cdr:cNvPr id="12" name="直接箭头连接符 11">
          <a:extLst xmlns:a="http://schemas.openxmlformats.org/drawingml/2006/main">
            <a:ext uri="{FF2B5EF4-FFF2-40B4-BE49-F238E27FC236}">
              <a16:creationId xmlns:a16="http://schemas.microsoft.com/office/drawing/2014/main" id="{FFB45CD9-C259-428D-8619-01F2E110111A}"/>
            </a:ext>
          </a:extLst>
        </cdr:cNvPr>
        <cdr:cNvCxnSpPr>
          <a:cxnSpLocks xmlns:a="http://schemas.openxmlformats.org/drawingml/2006/main"/>
        </cdr:cNvCxnSpPr>
      </cdr:nvCxnSpPr>
      <cdr:spPr>
        <a:xfrm xmlns:a="http://schemas.openxmlformats.org/drawingml/2006/main" flipH="1">
          <a:off x="7076932" y="659550"/>
          <a:ext cx="157294" cy="1111951"/>
        </a:xfrm>
        <a:prstGeom xmlns:a="http://schemas.openxmlformats.org/drawingml/2006/main" prst="straightConnector1">
          <a:avLst/>
        </a:prstGeom>
        <a:ln xmlns:a="http://schemas.openxmlformats.org/drawingml/2006/main">
          <a:tailEnd type="arrow" w="med" len="med"/>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EC5F5-132F-0043-BF70-819A34E4DEED}" type="datetimeFigureOut">
              <a:rPr kumimoji="1" lang="zh-CN" altLang="en-US" smtClean="0"/>
              <a:t>2021/6/4</a:t>
            </a:fld>
            <a:endParaRPr kumimoji="1" lang="zh-CN" altLang="en-US"/>
          </a:p>
        </p:txBody>
      </p:sp>
      <p:sp>
        <p:nvSpPr>
          <p:cNvPr id="4" name="幻灯片图像占位符 3"/>
          <p:cNvSpPr>
            <a:spLocks noGrp="1" noRot="1" noChangeAspect="1"/>
          </p:cNvSpPr>
          <p:nvPr>
            <p:ph type="sldImg" idx="2"/>
          </p:nvPr>
        </p:nvSpPr>
        <p:spPr>
          <a:xfrm>
            <a:off x="203200" y="1143000"/>
            <a:ext cx="64516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948B6-A34E-E14E-B52E-6D7C0E23A5A9}" type="slidenum">
              <a:rPr kumimoji="1" lang="zh-CN" altLang="en-US" smtClean="0"/>
              <a:t>‹#›</a:t>
            </a:fld>
            <a:endParaRPr kumimoji="1" lang="zh-CN" altLang="en-US"/>
          </a:p>
        </p:txBody>
      </p:sp>
    </p:spTree>
    <p:extLst>
      <p:ext uri="{BB962C8B-B14F-4D97-AF65-F5344CB8AC3E}">
        <p14:creationId xmlns:p14="http://schemas.microsoft.com/office/powerpoint/2010/main" val="836851194"/>
      </p:ext>
    </p:extLst>
  </p:cSld>
  <p:clrMap bg1="lt1" tx1="dk1" bg2="lt2" tx2="dk2" accent1="accent1" accent2="accent2" accent3="accent3" accent4="accent4" accent5="accent5" accent6="accent6" hlink="hlink" folHlink="folHlink"/>
  <p:notesStyle>
    <a:lvl1pPr marL="0" algn="l" defTabSz="734355" rtl="0" eaLnBrk="1" latinLnBrk="0" hangingPunct="1">
      <a:defRPr sz="964" kern="1200">
        <a:solidFill>
          <a:schemeClr val="tx1"/>
        </a:solidFill>
        <a:latin typeface="+mn-lt"/>
        <a:ea typeface="+mn-ea"/>
        <a:cs typeface="+mn-cs"/>
      </a:defRPr>
    </a:lvl1pPr>
    <a:lvl2pPr marL="367177" algn="l" defTabSz="734355" rtl="0" eaLnBrk="1" latinLnBrk="0" hangingPunct="1">
      <a:defRPr sz="964" kern="1200">
        <a:solidFill>
          <a:schemeClr val="tx1"/>
        </a:solidFill>
        <a:latin typeface="+mn-lt"/>
        <a:ea typeface="+mn-ea"/>
        <a:cs typeface="+mn-cs"/>
      </a:defRPr>
    </a:lvl2pPr>
    <a:lvl3pPr marL="734355" algn="l" defTabSz="734355" rtl="0" eaLnBrk="1" latinLnBrk="0" hangingPunct="1">
      <a:defRPr sz="964" kern="1200">
        <a:solidFill>
          <a:schemeClr val="tx1"/>
        </a:solidFill>
        <a:latin typeface="+mn-lt"/>
        <a:ea typeface="+mn-ea"/>
        <a:cs typeface="+mn-cs"/>
      </a:defRPr>
    </a:lvl3pPr>
    <a:lvl4pPr marL="1101532" algn="l" defTabSz="734355" rtl="0" eaLnBrk="1" latinLnBrk="0" hangingPunct="1">
      <a:defRPr sz="964" kern="1200">
        <a:solidFill>
          <a:schemeClr val="tx1"/>
        </a:solidFill>
        <a:latin typeface="+mn-lt"/>
        <a:ea typeface="+mn-ea"/>
        <a:cs typeface="+mn-cs"/>
      </a:defRPr>
    </a:lvl4pPr>
    <a:lvl5pPr marL="1468709" algn="l" defTabSz="734355" rtl="0" eaLnBrk="1" latinLnBrk="0" hangingPunct="1">
      <a:defRPr sz="964" kern="1200">
        <a:solidFill>
          <a:schemeClr val="tx1"/>
        </a:solidFill>
        <a:latin typeface="+mn-lt"/>
        <a:ea typeface="+mn-ea"/>
        <a:cs typeface="+mn-cs"/>
      </a:defRPr>
    </a:lvl5pPr>
    <a:lvl6pPr marL="1835887" algn="l" defTabSz="734355" rtl="0" eaLnBrk="1" latinLnBrk="0" hangingPunct="1">
      <a:defRPr sz="964" kern="1200">
        <a:solidFill>
          <a:schemeClr val="tx1"/>
        </a:solidFill>
        <a:latin typeface="+mn-lt"/>
        <a:ea typeface="+mn-ea"/>
        <a:cs typeface="+mn-cs"/>
      </a:defRPr>
    </a:lvl6pPr>
    <a:lvl7pPr marL="2203064" algn="l" defTabSz="734355" rtl="0" eaLnBrk="1" latinLnBrk="0" hangingPunct="1">
      <a:defRPr sz="964" kern="1200">
        <a:solidFill>
          <a:schemeClr val="tx1"/>
        </a:solidFill>
        <a:latin typeface="+mn-lt"/>
        <a:ea typeface="+mn-ea"/>
        <a:cs typeface="+mn-cs"/>
      </a:defRPr>
    </a:lvl7pPr>
    <a:lvl8pPr marL="2570241" algn="l" defTabSz="734355" rtl="0" eaLnBrk="1" latinLnBrk="0" hangingPunct="1">
      <a:defRPr sz="964" kern="1200">
        <a:solidFill>
          <a:schemeClr val="tx1"/>
        </a:solidFill>
        <a:latin typeface="+mn-lt"/>
        <a:ea typeface="+mn-ea"/>
        <a:cs typeface="+mn-cs"/>
      </a:defRPr>
    </a:lvl8pPr>
    <a:lvl9pPr marL="2937419" algn="l" defTabSz="734355" rtl="0" eaLnBrk="1" latinLnBrk="0" hangingPunct="1">
      <a:defRPr sz="9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03200" y="1143000"/>
            <a:ext cx="64516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a:t>
            </a:fld>
            <a:endParaRPr kumimoji="1" lang="zh-CN" altLang="en-US"/>
          </a:p>
        </p:txBody>
      </p:sp>
    </p:spTree>
    <p:extLst>
      <p:ext uri="{BB962C8B-B14F-4D97-AF65-F5344CB8AC3E}">
        <p14:creationId xmlns:p14="http://schemas.microsoft.com/office/powerpoint/2010/main" val="340432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10</a:t>
            </a:fld>
            <a:endParaRPr kumimoji="1" lang="zh-CN" altLang="en-US"/>
          </a:p>
        </p:txBody>
      </p:sp>
    </p:spTree>
    <p:extLst>
      <p:ext uri="{BB962C8B-B14F-4D97-AF65-F5344CB8AC3E}">
        <p14:creationId xmlns:p14="http://schemas.microsoft.com/office/powerpoint/2010/main" val="121952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这是我们初赛时的整体方案，首先对训练集标签进行</a:t>
            </a:r>
            <a:r>
              <a:rPr lang="en-US" altLang="zh-CN" dirty="0"/>
              <a:t>one-hot</a:t>
            </a:r>
            <a:r>
              <a:rPr lang="zh-CN" altLang="en-US" dirty="0"/>
              <a:t>编码，并去除</a:t>
            </a:r>
            <a:r>
              <a:rPr lang="en-US" altLang="zh-CN" dirty="0"/>
              <a:t>CT</a:t>
            </a:r>
            <a:r>
              <a:rPr lang="zh-CN" altLang="en-US" dirty="0"/>
              <a:t>描述文本中的停用词，完成数据处理；然后分别使用循环神经网络</a:t>
            </a:r>
            <a:r>
              <a:rPr lang="en-US" altLang="zh-CN" dirty="0"/>
              <a:t>LSTM</a:t>
            </a:r>
            <a:r>
              <a:rPr lang="zh-CN" altLang="en-US" dirty="0"/>
              <a:t>、卷积神经网络</a:t>
            </a:r>
            <a:r>
              <a:rPr lang="en-US" altLang="zh-CN" dirty="0"/>
              <a:t>DPCNN</a:t>
            </a:r>
            <a:r>
              <a:rPr lang="zh-CN" altLang="en-US" dirty="0"/>
              <a:t>及</a:t>
            </a:r>
            <a:r>
              <a:rPr lang="zh-CN" altLang="en-US" b="1" dirty="0">
                <a:solidFill>
                  <a:srgbClr val="FF0000"/>
                </a:solidFill>
              </a:rPr>
              <a:t>迭代神经网络</a:t>
            </a:r>
            <a:r>
              <a:rPr lang="en-US" altLang="zh-CN" b="1" dirty="0">
                <a:solidFill>
                  <a:srgbClr val="FF0000"/>
                </a:solidFill>
              </a:rPr>
              <a:t>HAN</a:t>
            </a:r>
            <a:r>
              <a:rPr lang="zh-CN" altLang="en-US" dirty="0"/>
              <a:t>这三种有较大结构差异的基础模型和</a:t>
            </a:r>
            <a:r>
              <a:rPr lang="en-US" altLang="zh-CN" dirty="0"/>
              <a:t>NEZHA</a:t>
            </a:r>
            <a:r>
              <a:rPr lang="zh-CN" altLang="en-US" dirty="0"/>
              <a:t>这一预训练模型进行训练，在训练过程中我们主要使用的</a:t>
            </a:r>
            <a:r>
              <a:rPr lang="en-US" altLang="zh-CN" dirty="0"/>
              <a:t>tricks</a:t>
            </a:r>
            <a:r>
              <a:rPr lang="zh-CN" altLang="en-US" dirty="0"/>
              <a:t>是</a:t>
            </a:r>
            <a:r>
              <a:rPr lang="en-US" altLang="zh-CN" dirty="0"/>
              <a:t>FGM</a:t>
            </a:r>
            <a:r>
              <a:rPr lang="zh-CN" altLang="en-US" dirty="0"/>
              <a:t>这一对抗训练方法和结合</a:t>
            </a:r>
            <a:r>
              <a:rPr lang="en-US" altLang="zh-CN" dirty="0"/>
              <a:t>warm up</a:t>
            </a:r>
            <a:r>
              <a:rPr lang="zh-CN" altLang="en-US" dirty="0"/>
              <a:t>的余弦退火调整学习率，完成训练对测试集进行预测后，使用加权平均的方法融合不同模型的预测结果，得到最终输出。将初赛所使用的模型放在一起，就是我们初赛的完整方案</a:t>
            </a:r>
            <a:r>
              <a:rPr lang="en-US" altLang="zh-CN" dirty="0"/>
              <a:t>——</a:t>
            </a:r>
            <a:r>
              <a:rPr lang="zh-CN" altLang="en-US" dirty="0"/>
              <a:t>诺曼底。</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11</a:t>
            </a:fld>
            <a:endParaRPr kumimoji="1" lang="zh-CN" altLang="en-US"/>
          </a:p>
        </p:txBody>
      </p:sp>
    </p:spTree>
    <p:extLst>
      <p:ext uri="{BB962C8B-B14F-4D97-AF65-F5344CB8AC3E}">
        <p14:creationId xmlns:p14="http://schemas.microsoft.com/office/powerpoint/2010/main" val="35096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数据的合理划分能够促进神经网络的集成，提升预测精度。在这里我们选择分层采样</a:t>
            </a:r>
            <a:r>
              <a:rPr lang="zh-CN" altLang="zh-CN" sz="1800" dirty="0">
                <a:effectLst/>
                <a:ea typeface="等线" panose="02010600030101010101" pitchFamily="2" charset="-122"/>
                <a:cs typeface="Times New Roman" panose="02020603050405020304" pitchFamily="18" charset="0"/>
              </a:rPr>
              <a:t>确保样本比例均衡</a:t>
            </a:r>
            <a:r>
              <a:rPr lang="zh-CN" altLang="en-US" sz="1800" dirty="0">
                <a:effectLst/>
                <a:ea typeface="等线" panose="02010600030101010101" pitchFamily="2" charset="-122"/>
                <a:cs typeface="Times New Roman" panose="02020603050405020304" pitchFamily="18" charset="0"/>
              </a:rPr>
              <a:t>，同时采用</a:t>
            </a:r>
            <a:r>
              <a:rPr lang="en-US" altLang="zh-CN" dirty="0"/>
              <a:t>K</a:t>
            </a:r>
            <a:r>
              <a:rPr lang="zh-CN" altLang="en-US" dirty="0"/>
              <a:t>折交叉验证保证划分的训练集和测试集同分布。</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12</a:t>
            </a:fld>
            <a:endParaRPr kumimoji="1" lang="zh-CN" altLang="en-US"/>
          </a:p>
        </p:txBody>
      </p:sp>
    </p:spTree>
    <p:extLst>
      <p:ext uri="{BB962C8B-B14F-4D97-AF65-F5344CB8AC3E}">
        <p14:creationId xmlns:p14="http://schemas.microsoft.com/office/powerpoint/2010/main" val="6810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这是我们在比赛过程中的实际模型训练过程，最早使用</a:t>
            </a:r>
            <a:r>
              <a:rPr lang="en-US" altLang="zh-CN" dirty="0"/>
              <a:t>LSTM</a:t>
            </a:r>
            <a:r>
              <a:rPr lang="zh-CN" altLang="en-US" dirty="0"/>
              <a:t>，后来改进</a:t>
            </a:r>
            <a:r>
              <a:rPr lang="en-US" altLang="zh-CN" dirty="0"/>
              <a:t>LSTM</a:t>
            </a:r>
            <a:r>
              <a:rPr lang="zh-CN" altLang="en-US" dirty="0"/>
              <a:t>使用双向</a:t>
            </a:r>
            <a:r>
              <a:rPr lang="en-US" altLang="zh-CN" dirty="0"/>
              <a:t>LSTM</a:t>
            </a:r>
            <a:r>
              <a:rPr lang="zh-CN" altLang="en-US" dirty="0"/>
              <a:t>加注意力机制的模型，在此基础上又使用了</a:t>
            </a:r>
            <a:r>
              <a:rPr lang="en-US" altLang="zh-CN" dirty="0"/>
              <a:t>DPCNN</a:t>
            </a:r>
            <a:r>
              <a:rPr lang="zh-CN" altLang="en-US" dirty="0"/>
              <a:t>、数据处理中去掉停用词、使用</a:t>
            </a:r>
            <a:r>
              <a:rPr lang="en-US" altLang="zh-CN" dirty="0"/>
              <a:t>HAN</a:t>
            </a:r>
            <a:r>
              <a:rPr lang="zh-CN" altLang="en-US" dirty="0"/>
              <a:t>模型，并将这三个基础模型的结果进行加权融合，初赛的成绩便从最早的</a:t>
            </a:r>
            <a:r>
              <a:rPr lang="en-US" altLang="zh-CN" dirty="0"/>
              <a:t>70</a:t>
            </a:r>
            <a:r>
              <a:rPr lang="zh-CN" altLang="en-US" dirty="0"/>
              <a:t>名跃升到</a:t>
            </a:r>
            <a:r>
              <a:rPr lang="en-US" altLang="zh-CN" dirty="0"/>
              <a:t>30</a:t>
            </a:r>
            <a:r>
              <a:rPr lang="zh-CN" altLang="en-US" dirty="0"/>
              <a:t>名，最后训练了</a:t>
            </a:r>
            <a:r>
              <a:rPr lang="en-US" altLang="zh-CN" dirty="0"/>
              <a:t>NEZHA</a:t>
            </a:r>
            <a:r>
              <a:rPr lang="zh-CN" altLang="en-US" dirty="0"/>
              <a:t>，并将这一预训练模型与之前的基础模型进行融合，也就得到了我们初赛的最终排名</a:t>
            </a:r>
            <a:r>
              <a:rPr lang="en-US" altLang="zh-CN" dirty="0"/>
              <a:t>——</a:t>
            </a:r>
            <a:r>
              <a:rPr lang="zh-CN" altLang="en-US" dirty="0"/>
              <a:t>第</a:t>
            </a:r>
            <a:r>
              <a:rPr lang="en-US" altLang="zh-CN" dirty="0"/>
              <a:t>18</a:t>
            </a:r>
            <a:r>
              <a:rPr lang="zh-CN" altLang="en-US" dirty="0"/>
              <a:t>名</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13</a:t>
            </a:fld>
            <a:endParaRPr kumimoji="1" lang="zh-CN" altLang="en-US"/>
          </a:p>
        </p:txBody>
      </p:sp>
    </p:spTree>
    <p:extLst>
      <p:ext uri="{BB962C8B-B14F-4D97-AF65-F5344CB8AC3E}">
        <p14:creationId xmlns:p14="http://schemas.microsoft.com/office/powerpoint/2010/main" val="43966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为什么融合这么有效呢？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本赛题的数据量有限，而每个模型可以学到不同的特征，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这里是我们对每个不同模型和融合结果做的三维图，可以看到单个模型的结果各不相同，而融合的结果则结合了这些模型的特点。</a:t>
            </a:r>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14</a:t>
            </a:fld>
            <a:endParaRPr kumimoji="1" lang="zh-CN" altLang="en-US"/>
          </a:p>
        </p:txBody>
      </p:sp>
    </p:spTree>
    <p:extLst>
      <p:ext uri="{BB962C8B-B14F-4D97-AF65-F5344CB8AC3E}">
        <p14:creationId xmlns:p14="http://schemas.microsoft.com/office/powerpoint/2010/main" val="4364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复赛与初赛最大的不同在于，除了需要对初赛要求的</a:t>
            </a:r>
            <a:r>
              <a:rPr lang="en-US" altLang="zh-CN" dirty="0"/>
              <a:t>17</a:t>
            </a:r>
            <a:r>
              <a:rPr lang="zh-CN" altLang="en-US" dirty="0"/>
              <a:t>个区域进行异常概率预测外，还需要预测</a:t>
            </a:r>
            <a:r>
              <a:rPr lang="en-US" altLang="zh-CN" dirty="0"/>
              <a:t>12</a:t>
            </a:r>
            <a:r>
              <a:rPr lang="zh-CN" altLang="en-US" dirty="0"/>
              <a:t>个异常类型的概率。因此我们在复赛继续沿用初赛的模型方案，但在训练策略上有所调整，这</a:t>
            </a:r>
            <a:r>
              <a:rPr lang="en-US" altLang="zh-CN" dirty="0"/>
              <a:t>29</a:t>
            </a:r>
            <a:r>
              <a:rPr lang="zh-CN" altLang="en-US" dirty="0"/>
              <a:t>维可以分为</a:t>
            </a:r>
            <a:r>
              <a:rPr lang="en-US" altLang="zh-CN" dirty="0"/>
              <a:t>17</a:t>
            </a:r>
            <a:r>
              <a:rPr lang="zh-CN" altLang="en-US" dirty="0"/>
              <a:t>维和</a:t>
            </a:r>
            <a:r>
              <a:rPr lang="en-US" altLang="zh-CN" dirty="0"/>
              <a:t>12</a:t>
            </a:r>
            <a:r>
              <a:rPr lang="zh-CN" altLang="en-US" dirty="0"/>
              <a:t>维分别进行训练并预测，也可以对这</a:t>
            </a:r>
            <a:r>
              <a:rPr lang="en-US" altLang="zh-CN" dirty="0"/>
              <a:t>29</a:t>
            </a:r>
            <a:r>
              <a:rPr lang="zh-CN" altLang="en-US" dirty="0"/>
              <a:t>维一起进行训练预测，也就是分开训练和联合训练的策略</a:t>
            </a:r>
            <a:r>
              <a:rPr lang="zh-CN" altLang="en-US" sz="1800" dirty="0">
                <a:effectLst/>
                <a:ea typeface="等线" panose="02010600030101010101" pitchFamily="2" charset="-122"/>
                <a:cs typeface="Times New Roman" panose="02020603050405020304" pitchFamily="18" charset="0"/>
              </a:rPr>
              <a:t>。</a:t>
            </a:r>
            <a:r>
              <a:rPr lang="zh-CN" altLang="en-US" dirty="0"/>
              <a:t>将本方案所使用的模型及策略放一起就是我们复赛的完整方案</a:t>
            </a:r>
            <a:r>
              <a:rPr lang="en-US" altLang="zh-CN" dirty="0"/>
              <a:t>——</a:t>
            </a:r>
            <a:r>
              <a:rPr lang="zh-CN" altLang="en-US" dirty="0"/>
              <a:t>诺亚方舟。</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15</a:t>
            </a:fld>
            <a:endParaRPr kumimoji="1" lang="zh-CN" altLang="en-US"/>
          </a:p>
        </p:txBody>
      </p:sp>
    </p:spTree>
    <p:extLst>
      <p:ext uri="{BB962C8B-B14F-4D97-AF65-F5344CB8AC3E}">
        <p14:creationId xmlns:p14="http://schemas.microsoft.com/office/powerpoint/2010/main" val="3984851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在复赛初期对基础模型分别使用了分开训练和联合训练的策略，考虑到时间问题，对基础模型只保留了分开训练</a:t>
            </a:r>
            <a:r>
              <a:rPr lang="en-US" altLang="zh-CN" dirty="0"/>
              <a:t>.</a:t>
            </a:r>
            <a:r>
              <a:rPr lang="zh-CN" altLang="en-US" dirty="0"/>
              <a:t>通过对三个模型的不断调整并加权融合，就得到了这个成绩。</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16</a:t>
            </a:fld>
            <a:endParaRPr kumimoji="1" lang="zh-CN" altLang="en-US"/>
          </a:p>
        </p:txBody>
      </p:sp>
    </p:spTree>
    <p:extLst>
      <p:ext uri="{BB962C8B-B14F-4D97-AF65-F5344CB8AC3E}">
        <p14:creationId xmlns:p14="http://schemas.microsoft.com/office/powerpoint/2010/main" val="42474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a:t>
            </a:r>
            <a:r>
              <a:rPr lang="en-US" altLang="zh-CN"/>
              <a:t>NEZHA</a:t>
            </a:r>
            <a:r>
              <a:rPr lang="zh-CN" altLang="en-US"/>
              <a:t>则</a:t>
            </a:r>
            <a:r>
              <a:rPr lang="zh-CN" altLang="en-US" dirty="0"/>
              <a:t>同时使用了联合训练和分开训练的策略，并使用了</a:t>
            </a:r>
            <a:r>
              <a:rPr lang="en-US" altLang="zh-CN" dirty="0"/>
              <a:t>FGM</a:t>
            </a:r>
            <a:r>
              <a:rPr lang="zh-CN" altLang="en-US" dirty="0"/>
              <a:t>对抗训练，结合</a:t>
            </a:r>
            <a:r>
              <a:rPr lang="en-US" altLang="zh-CN" dirty="0"/>
              <a:t>warm up</a:t>
            </a:r>
            <a:r>
              <a:rPr lang="zh-CN" altLang="en-US" dirty="0"/>
              <a:t>的余弦退火学习率调整，提升训练效果，这在成绩上有所体现，最后对联合训练和分开训练的结果进行加权融合。</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17</a:t>
            </a:fld>
            <a:endParaRPr kumimoji="1" lang="zh-CN" altLang="en-US"/>
          </a:p>
        </p:txBody>
      </p:sp>
    </p:spTree>
    <p:extLst>
      <p:ext uri="{BB962C8B-B14F-4D97-AF65-F5344CB8AC3E}">
        <p14:creationId xmlns:p14="http://schemas.microsoft.com/office/powerpoint/2010/main" val="2896218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18</a:t>
            </a:fld>
            <a:endParaRPr kumimoji="1" lang="zh-CN" altLang="en-US"/>
          </a:p>
        </p:txBody>
      </p:sp>
    </p:spTree>
    <p:extLst>
      <p:ext uri="{BB962C8B-B14F-4D97-AF65-F5344CB8AC3E}">
        <p14:creationId xmlns:p14="http://schemas.microsoft.com/office/powerpoint/2010/main" val="4012022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最后，对预训练模型</a:t>
            </a:r>
            <a:r>
              <a:rPr lang="en-US" altLang="zh-CN" dirty="0"/>
              <a:t>NEZHA</a:t>
            </a:r>
            <a:r>
              <a:rPr lang="zh-CN" altLang="en-US" dirty="0"/>
              <a:t>和基础模型选择合适的权重，也就得到了我们的最终方案，并取得了复赛最终第三名的成绩。</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19</a:t>
            </a:fld>
            <a:endParaRPr kumimoji="1" lang="zh-CN" altLang="en-US"/>
          </a:p>
        </p:txBody>
      </p:sp>
    </p:spTree>
    <p:extLst>
      <p:ext uri="{BB962C8B-B14F-4D97-AF65-F5344CB8AC3E}">
        <p14:creationId xmlns:p14="http://schemas.microsoft.com/office/powerpoint/2010/main" val="4040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20</a:t>
            </a:fld>
            <a:endParaRPr kumimoji="1" lang="zh-CN" altLang="en-US"/>
          </a:p>
        </p:txBody>
      </p:sp>
    </p:spTree>
    <p:extLst>
      <p:ext uri="{BB962C8B-B14F-4D97-AF65-F5344CB8AC3E}">
        <p14:creationId xmlns:p14="http://schemas.microsoft.com/office/powerpoint/2010/main" val="381190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首先介绍我们方案的创新性。</a:t>
            </a:r>
            <a:endParaRPr lang="en-US" altLang="zh-CN" dirty="0"/>
          </a:p>
          <a:p>
            <a:r>
              <a:rPr lang="zh-CN" altLang="en-US" dirty="0"/>
              <a:t>在解题思路方面，对于复赛两个任务的多标签分类，我们使用了两种思路的融合，一种是两个任务拼接在一起做联合训练，一种是两个任务分开训练，最后拼接两个任务的结果，最后将两种训练策略的结果进行融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以往看到的比赛分享没有看到过有这种不同训练策略进行融合的方式，而我们尝试了，觉得比较新</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在网络结构方面，我们使用了四个结构差异很大的模型，这意味着在训练过程中有较大的假设空间，符合集成学习的原则；而使用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多种类型的模型加权融合，</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可以捕捉多种特征信息</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此外，我们还进行了效果优化，模型之间是串行执行的，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1800" dirty="0">
                <a:effectLst/>
                <a:latin typeface="Times New Roman" panose="02020603050405020304" pitchFamily="18" charset="0"/>
                <a:ea typeface="宋体" panose="02010600030101010101" pitchFamily="2" charset="-122"/>
              </a:rPr>
              <a:t>GPU</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对于单个模型的计算没有</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占满所有资源，那就可以对多个模型进行并行执行，提升资源利用率。</a:t>
            </a:r>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21</a:t>
            </a:fld>
            <a:endParaRPr kumimoji="1" lang="zh-CN" altLang="en-US"/>
          </a:p>
        </p:txBody>
      </p:sp>
    </p:spTree>
    <p:extLst>
      <p:ext uri="{BB962C8B-B14F-4D97-AF65-F5344CB8AC3E}">
        <p14:creationId xmlns:p14="http://schemas.microsoft.com/office/powerpoint/2010/main" val="3643395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22</a:t>
            </a:fld>
            <a:endParaRPr kumimoji="1" lang="zh-CN" altLang="en-US"/>
          </a:p>
        </p:txBody>
      </p:sp>
    </p:spTree>
    <p:extLst>
      <p:ext uri="{BB962C8B-B14F-4D97-AF65-F5344CB8AC3E}">
        <p14:creationId xmlns:p14="http://schemas.microsoft.com/office/powerpoint/2010/main" val="186373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对我们来说最重要的是模型和管理，首先对模型部分进行总结</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23</a:t>
            </a:fld>
            <a:endParaRPr kumimoji="1" lang="zh-CN" altLang="en-US"/>
          </a:p>
        </p:txBody>
      </p:sp>
    </p:spTree>
    <p:extLst>
      <p:ext uri="{BB962C8B-B14F-4D97-AF65-F5344CB8AC3E}">
        <p14:creationId xmlns:p14="http://schemas.microsoft.com/office/powerpoint/2010/main" val="65863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比赛初期，我们对可能的方案进行了多种尝试，虽然有一些没有效果的尝试，像这个是首先对数据进行二分类，认为只有正常样本和异常样本，设定一个阈值，对于小于阈值的就认为是正常样本，然后进行多标签二分类训练。</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24</a:t>
            </a:fld>
            <a:endParaRPr kumimoji="1" lang="zh-CN" altLang="en-US"/>
          </a:p>
        </p:txBody>
      </p:sp>
    </p:spTree>
    <p:extLst>
      <p:ext uri="{BB962C8B-B14F-4D97-AF65-F5344CB8AC3E}">
        <p14:creationId xmlns:p14="http://schemas.microsoft.com/office/powerpoint/2010/main" val="259804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此外，还尝试过各种数据增强方法、在</a:t>
            </a:r>
            <a:r>
              <a:rPr lang="en-US" altLang="zh-CN" dirty="0"/>
              <a:t>NEZHA</a:t>
            </a:r>
            <a:r>
              <a:rPr lang="zh-CN" altLang="en-US" dirty="0"/>
              <a:t>中使用</a:t>
            </a:r>
            <a:r>
              <a:rPr lang="en-US" altLang="zh-CN" dirty="0"/>
              <a:t>NSP</a:t>
            </a:r>
            <a:r>
              <a:rPr lang="zh-CN" altLang="en-US" dirty="0"/>
              <a:t>任务、在基础模型中使用</a:t>
            </a:r>
            <a:r>
              <a:rPr lang="en-US" altLang="zh-CN" dirty="0"/>
              <a:t>word2vec</a:t>
            </a:r>
            <a:r>
              <a:rPr lang="zh-CN" altLang="en-US" dirty="0"/>
              <a:t>拼接</a:t>
            </a:r>
            <a:r>
              <a:rPr lang="en-US" altLang="zh-CN" dirty="0"/>
              <a:t>glove</a:t>
            </a:r>
            <a:r>
              <a:rPr lang="zh-CN" altLang="en-US" dirty="0"/>
              <a:t>生成词向量、损失函数按类别分配权重等方法，虽然都没有效果，但这些尝试为后面工作提供了有益经验。</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25</a:t>
            </a:fld>
            <a:endParaRPr kumimoji="1" lang="zh-CN" altLang="en-US"/>
          </a:p>
        </p:txBody>
      </p:sp>
    </p:spTree>
    <p:extLst>
      <p:ext uri="{BB962C8B-B14F-4D97-AF65-F5344CB8AC3E}">
        <p14:creationId xmlns:p14="http://schemas.microsoft.com/office/powerpoint/2010/main" val="214079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这是我们对方案的一些反思和设想。优势，在前面创新和落地中已经讲很多了，就不再赘述。</a:t>
            </a:r>
            <a:endParaRPr lang="en-US" altLang="zh-CN" dirty="0"/>
          </a:p>
          <a:p>
            <a:r>
              <a:rPr lang="zh-CN" altLang="en-US" dirty="0"/>
              <a:t>本方案的劣势上一个是</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全流程运行时间较长，</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在</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单卡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V100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上需要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小时</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；还有一个就是推理时间较慢，</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在单卡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V100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上，对每一条测试数据的推理时间为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320ms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用于</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在线服务上并接受高并发访问调用，那么一秒钟内只能处理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个请求</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dirty="0"/>
              <a:t>至于科学研究的展望，可以重点研究</a:t>
            </a:r>
            <a:r>
              <a:rPr lang="en-US" altLang="zh-CN" dirty="0"/>
              <a:t>trick</a:t>
            </a:r>
            <a:r>
              <a:rPr lang="zh-CN" altLang="en-US" dirty="0"/>
              <a:t>的实用性，</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有些</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trick</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按理来说应该是能上分的，而且也有理有据，但是实际应用</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却</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是掉分，能否研究出</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其作用机理，可以像一些物理规则一样比较明确地指导使用</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dirty="0"/>
              <a:t>在应用角度展望方面，正如前面讲过的劣势，我们的模型如果</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在工业界</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实际</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应用的话</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，可能</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会面临：业务数据量大，但计算资源紧缺，导致模型训练慢、延时高、上线难</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的问题。</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因此，还需要从结构上</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对模型进行优化、压缩，然后通过</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一些专门的开源框架做模型加速</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26</a:t>
            </a:fld>
            <a:endParaRPr kumimoji="1" lang="zh-CN" altLang="en-US"/>
          </a:p>
        </p:txBody>
      </p:sp>
    </p:spTree>
    <p:extLst>
      <p:ext uri="{BB962C8B-B14F-4D97-AF65-F5344CB8AC3E}">
        <p14:creationId xmlns:p14="http://schemas.microsoft.com/office/powerpoint/2010/main" val="3631900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再对训练集中标签的频次进行统计，发现各类标签出现的频次有较大差距，多的有将近</a:t>
            </a:r>
            <a:r>
              <a:rPr lang="en-US" altLang="zh-CN" dirty="0"/>
              <a:t>2000</a:t>
            </a:r>
            <a:r>
              <a:rPr lang="zh-CN" altLang="en-US" dirty="0"/>
              <a:t>次，少的只出现了</a:t>
            </a:r>
            <a:r>
              <a:rPr lang="en-US" altLang="zh-CN" dirty="0"/>
              <a:t>200</a:t>
            </a:r>
            <a:r>
              <a:rPr lang="zh-CN" altLang="en-US" dirty="0"/>
              <a:t>多次，因此在训练模型时考虑使用重加权</a:t>
            </a:r>
            <a:r>
              <a:rPr lang="zh-CN" altLang="en-US"/>
              <a:t>，对于不重要的标签</a:t>
            </a:r>
            <a:r>
              <a:rPr lang="zh-CN" altLang="en-US" dirty="0"/>
              <a:t>增加</a:t>
            </a:r>
            <a:r>
              <a:rPr lang="zh-CN" altLang="en-US"/>
              <a:t>其权重。</a:t>
            </a:r>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28</a:t>
            </a:fld>
            <a:endParaRPr kumimoji="1" lang="zh-CN" altLang="en-US"/>
          </a:p>
        </p:txBody>
      </p:sp>
    </p:spTree>
    <p:extLst>
      <p:ext uri="{BB962C8B-B14F-4D97-AF65-F5344CB8AC3E}">
        <p14:creationId xmlns:p14="http://schemas.microsoft.com/office/powerpoint/2010/main" val="148170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3</a:t>
            </a:fld>
            <a:endParaRPr kumimoji="1" lang="zh-CN" altLang="en-US"/>
          </a:p>
        </p:txBody>
      </p:sp>
    </p:spTree>
    <p:extLst>
      <p:ext uri="{BB962C8B-B14F-4D97-AF65-F5344CB8AC3E}">
        <p14:creationId xmlns:p14="http://schemas.microsoft.com/office/powerpoint/2010/main" val="6144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下面由我将从这五个方面分享我们队此次比赛的思路。</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4</a:t>
            </a:fld>
            <a:endParaRPr kumimoji="1" lang="zh-CN" altLang="en-US"/>
          </a:p>
        </p:txBody>
      </p:sp>
    </p:spTree>
    <p:extLst>
      <p:ext uri="{BB962C8B-B14F-4D97-AF65-F5344CB8AC3E}">
        <p14:creationId xmlns:p14="http://schemas.microsoft.com/office/powerpoint/2010/main" val="144821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正确认识赛题可以帮助我们快速找到解决问题的方法，提升解决问题的效率。通过观察赛题，我们确定了这是自然语言处理中的自然语言理解问题，并明确我们的任务是进行多标签分类，</a:t>
            </a:r>
            <a:r>
              <a:rPr lang="zh-CN" altLang="zh-CN" sz="1800" dirty="0">
                <a:effectLst/>
                <a:ea typeface="等线" panose="02010600030101010101" pitchFamily="2" charset="-122"/>
                <a:cs typeface="Times New Roman" panose="02020603050405020304" pitchFamily="18" charset="0"/>
              </a:rPr>
              <a:t>每一个标签都当做</a:t>
            </a:r>
            <a:r>
              <a:rPr lang="en-US" altLang="zh-CN" sz="1800" dirty="0">
                <a:effectLst/>
                <a:ea typeface="等线" panose="02010600030101010101" pitchFamily="2" charset="-122"/>
                <a:cs typeface="Times New Roman" panose="02020603050405020304" pitchFamily="18" charset="0"/>
              </a:rPr>
              <a:t>0/1</a:t>
            </a:r>
            <a:r>
              <a:rPr lang="zh-CN" altLang="zh-CN" sz="1800" dirty="0">
                <a:effectLst/>
                <a:ea typeface="等线" panose="02010600030101010101" pitchFamily="2" charset="-122"/>
                <a:cs typeface="Times New Roman" panose="02020603050405020304" pitchFamily="18" charset="0"/>
              </a:rPr>
              <a:t>的二分类</a:t>
            </a:r>
            <a:r>
              <a:rPr lang="zh-CN" altLang="en-US" dirty="0"/>
              <a:t>。</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5</a:t>
            </a:fld>
            <a:endParaRPr kumimoji="1" lang="zh-CN" altLang="en-US"/>
          </a:p>
        </p:txBody>
      </p:sp>
    </p:spTree>
    <p:extLst>
      <p:ext uri="{BB962C8B-B14F-4D97-AF65-F5344CB8AC3E}">
        <p14:creationId xmlns:p14="http://schemas.microsoft.com/office/powerpoint/2010/main" val="18248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在明确了目标之后，通过观察数据发现提供的训练数据和标签均为脱敏数据，这就意味着如果使用预训练模型就要从头开始进行预训练、</a:t>
            </a:r>
            <a:r>
              <a:rPr lang="zh-CN" altLang="zh-CN" sz="1800" dirty="0">
                <a:effectLst/>
                <a:ea typeface="等线" panose="02010600030101010101" pitchFamily="2" charset="-122"/>
                <a:cs typeface="Times New Roman" panose="02020603050405020304" pitchFamily="18" charset="0"/>
              </a:rPr>
              <a:t>不能直接调用开源权重做下游任务</a:t>
            </a:r>
            <a:r>
              <a:rPr lang="zh-CN" altLang="en-US" dirty="0"/>
              <a:t>；在这里评估方式采用</a:t>
            </a:r>
            <a:r>
              <a:rPr lang="en-US" altLang="zh-CN" dirty="0" err="1"/>
              <a:t>mlogloss</a:t>
            </a:r>
            <a:r>
              <a:rPr lang="zh-CN" altLang="en-US" dirty="0"/>
              <a:t>；通过解读赛题，我们明确了这个一个关于脱敏数据的分类问题。</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6</a:t>
            </a:fld>
            <a:endParaRPr kumimoji="1" lang="zh-CN" altLang="en-US"/>
          </a:p>
        </p:txBody>
      </p:sp>
    </p:spTree>
    <p:extLst>
      <p:ext uri="{BB962C8B-B14F-4D97-AF65-F5344CB8AC3E}">
        <p14:creationId xmlns:p14="http://schemas.microsoft.com/office/powerpoint/2010/main" val="1239646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接下来进行数据分析。首先采用</a:t>
            </a:r>
            <a:r>
              <a:rPr lang="en-US" altLang="zh-CN" dirty="0"/>
              <a:t>PCA</a:t>
            </a:r>
            <a:r>
              <a:rPr lang="zh-CN" altLang="en-US" dirty="0"/>
              <a:t>降维技术可视化训练集和</a:t>
            </a:r>
            <a:r>
              <a:rPr lang="en-US" altLang="zh-CN" dirty="0"/>
              <a:t>A</a:t>
            </a:r>
            <a:r>
              <a:rPr lang="zh-CN" altLang="en-US" dirty="0"/>
              <a:t>榜测试集的分布情况，从图中可以看出训练集和测试集满足同分布</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7</a:t>
            </a:fld>
            <a:endParaRPr kumimoji="1" lang="zh-CN" altLang="en-US"/>
          </a:p>
        </p:txBody>
      </p:sp>
    </p:spTree>
    <p:extLst>
      <p:ext uri="{BB962C8B-B14F-4D97-AF65-F5344CB8AC3E}">
        <p14:creationId xmlns:p14="http://schemas.microsoft.com/office/powerpoint/2010/main" val="296623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接下来统计句子长度，观察训练集和测试集的直方图可以进一步确认数据满足同分布，同时可以看到它们的统计数据也基本一致。此外，可以发现训练集和测试集的词编码均为从</a:t>
            </a:r>
            <a:r>
              <a:rPr lang="en-US" altLang="zh-CN" dirty="0"/>
              <a:t>0~857</a:t>
            </a:r>
            <a:r>
              <a:rPr lang="zh-CN" altLang="en-US" dirty="0"/>
              <a:t>，也就是说词典大小为</a:t>
            </a:r>
            <a:r>
              <a:rPr lang="en-US" altLang="zh-CN" dirty="0"/>
              <a:t>858.</a:t>
            </a:r>
            <a:endParaRPr lang="zh-CN" altLang="en-US" dirty="0"/>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8</a:t>
            </a:fld>
            <a:endParaRPr kumimoji="1" lang="zh-CN" altLang="en-US"/>
          </a:p>
        </p:txBody>
      </p:sp>
    </p:spTree>
    <p:extLst>
      <p:ext uri="{BB962C8B-B14F-4D97-AF65-F5344CB8AC3E}">
        <p14:creationId xmlns:p14="http://schemas.microsoft.com/office/powerpoint/2010/main" val="284640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然后是词频统计，在这里分别给出训练集和测试集中出现频率最高的五个词，可以看到</a:t>
            </a:r>
            <a:r>
              <a:rPr lang="en-US" altLang="zh-CN" dirty="0"/>
              <a:t>693</a:t>
            </a:r>
            <a:r>
              <a:rPr lang="zh-CN" altLang="en-US" dirty="0"/>
              <a:t>和</a:t>
            </a:r>
            <a:r>
              <a:rPr lang="en-US" altLang="zh-CN" dirty="0"/>
              <a:t>328</a:t>
            </a:r>
            <a:r>
              <a:rPr lang="zh-CN" altLang="en-US" dirty="0"/>
              <a:t>在训练集和测试集中出现的频率均为最高和次高，通过与网上可获得的</a:t>
            </a:r>
            <a:r>
              <a:rPr lang="en-US" altLang="zh-CN" dirty="0"/>
              <a:t>CT</a:t>
            </a:r>
            <a:r>
              <a:rPr lang="zh-CN" altLang="en-US" dirty="0"/>
              <a:t>影像诊断报告对比，可以推测这两个词分别代表逗号和句号，属于无有效信息的停用词，可以考虑在后面模型训练中去除这两个停用词。</a:t>
            </a:r>
          </a:p>
        </p:txBody>
      </p:sp>
      <p:sp>
        <p:nvSpPr>
          <p:cNvPr id="4" name="灯片编号占位符 3"/>
          <p:cNvSpPr>
            <a:spLocks noGrp="1"/>
          </p:cNvSpPr>
          <p:nvPr>
            <p:ph type="sldNum" sz="quarter" idx="5"/>
          </p:nvPr>
        </p:nvSpPr>
        <p:spPr/>
        <p:txBody>
          <a:bodyPr/>
          <a:lstStyle/>
          <a:p>
            <a:fld id="{3E5948B6-A34E-E14E-B52E-6D7C0E23A5A9}" type="slidenum">
              <a:rPr kumimoji="1" lang="zh-CN" altLang="en-US" smtClean="0"/>
              <a:t>9</a:t>
            </a:fld>
            <a:endParaRPr kumimoji="1" lang="zh-CN" altLang="en-US"/>
          </a:p>
        </p:txBody>
      </p:sp>
    </p:spTree>
    <p:extLst>
      <p:ext uri="{BB962C8B-B14F-4D97-AF65-F5344CB8AC3E}">
        <p14:creationId xmlns:p14="http://schemas.microsoft.com/office/powerpoint/2010/main" val="2856917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FD2692-8407-3340-92DD-88031AFF7B98}"/>
              </a:ext>
            </a:extLst>
          </p:cNvPr>
          <p:cNvSpPr>
            <a:spLocks noGrp="1"/>
          </p:cNvSpPr>
          <p:nvPr>
            <p:ph type="title"/>
          </p:nvPr>
        </p:nvSpPr>
        <p:spPr>
          <a:xfrm>
            <a:off x="711595" y="2220465"/>
            <a:ext cx="8927306" cy="956737"/>
          </a:xfrm>
          <a:prstGeom prst="rect">
            <a:avLst/>
          </a:prstGeom>
        </p:spPr>
        <p:txBody>
          <a:bodyPr/>
          <a:lstStyle>
            <a:lvl1pPr algn="ctr">
              <a:defRPr b="1" i="0">
                <a:solidFill>
                  <a:schemeClr val="bg1">
                    <a:lumMod val="95000"/>
                  </a:schemeClr>
                </a:solidFill>
                <a:latin typeface="Alibaba PuHuiTi" pitchFamily="18" charset="-122"/>
                <a:ea typeface="Alibaba PuHuiTi" pitchFamily="18" charset="-122"/>
                <a:cs typeface="Alibaba PuHuiTi" pitchFamily="18" charset="-122"/>
              </a:defRPr>
            </a:lvl1pPr>
          </a:lstStyle>
          <a:p>
            <a:r>
              <a:rPr kumimoji="1" lang="zh-CN" altLang="en-US" dirty="0"/>
              <a:t>单击此处编辑母版标题样式</a:t>
            </a:r>
          </a:p>
        </p:txBody>
      </p:sp>
      <p:pic>
        <p:nvPicPr>
          <p:cNvPr id="5" name="图片 4">
            <a:extLst>
              <a:ext uri="{FF2B5EF4-FFF2-40B4-BE49-F238E27FC236}">
                <a16:creationId xmlns:a16="http://schemas.microsoft.com/office/drawing/2014/main" id="{87458344-63E2-8C4C-BB3F-E657DCF49F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3" y="0"/>
            <a:ext cx="10349634" cy="4949825"/>
          </a:xfrm>
          <a:prstGeom prst="rect">
            <a:avLst/>
          </a:prstGeom>
        </p:spPr>
      </p:pic>
    </p:spTree>
    <p:extLst>
      <p:ext uri="{BB962C8B-B14F-4D97-AF65-F5344CB8AC3E}">
        <p14:creationId xmlns:p14="http://schemas.microsoft.com/office/powerpoint/2010/main" val="66231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906B3B-4318-2F40-8957-7DBDB879DE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3" y="0"/>
            <a:ext cx="10349634" cy="4949825"/>
          </a:xfrm>
          <a:prstGeom prst="rect">
            <a:avLst/>
          </a:prstGeom>
        </p:spPr>
      </p:pic>
    </p:spTree>
    <p:extLst>
      <p:ext uri="{BB962C8B-B14F-4D97-AF65-F5344CB8AC3E}">
        <p14:creationId xmlns:p14="http://schemas.microsoft.com/office/powerpoint/2010/main" val="122706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126F25-7D99-084E-817F-72454C57C32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3" y="0"/>
            <a:ext cx="10349634" cy="4949825"/>
          </a:xfrm>
          <a:prstGeom prst="rect">
            <a:avLst/>
          </a:prstGeom>
        </p:spPr>
      </p:pic>
    </p:spTree>
    <p:extLst>
      <p:ext uri="{BB962C8B-B14F-4D97-AF65-F5344CB8AC3E}">
        <p14:creationId xmlns:p14="http://schemas.microsoft.com/office/powerpoint/2010/main" val="144572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0350500" cy="4949825"/>
          </a:xfrm>
          <a:prstGeom prst="rect">
            <a:avLst/>
          </a:prstGeom>
        </p:spPr>
      </p:pic>
      <p:sp>
        <p:nvSpPr>
          <p:cNvPr id="11" name="标题 8"/>
          <p:cNvSpPr>
            <a:spLocks noGrp="1"/>
          </p:cNvSpPr>
          <p:nvPr>
            <p:ph type="title" hasCustomPrompt="1"/>
          </p:nvPr>
        </p:nvSpPr>
        <p:spPr>
          <a:xfrm>
            <a:off x="4694692" y="988960"/>
            <a:ext cx="5277552" cy="410567"/>
          </a:xfrm>
          <a:prstGeom prst="rect">
            <a:avLst/>
          </a:prstGeom>
        </p:spPr>
        <p:txBody>
          <a:bodyPr/>
          <a:lstStyle>
            <a:lvl1pPr algn="l">
              <a:defRPr sz="2310" b="1" i="0">
                <a:solidFill>
                  <a:schemeClr val="bg1">
                    <a:lumMod val="95000"/>
                  </a:schemeClr>
                </a:solidFill>
                <a:latin typeface="Alibaba PuHuiTi" pitchFamily="18" charset="-122"/>
                <a:ea typeface="Alibaba PuHuiTi" pitchFamily="18" charset="-122"/>
                <a:cs typeface="Alibaba PuHuiTi" pitchFamily="18" charset="-122"/>
              </a:defRPr>
            </a:lvl1pPr>
          </a:lstStyle>
          <a:p>
            <a:r>
              <a:rPr kumimoji="1" lang="zh-CN" altLang="en-US" dirty="0"/>
              <a:t>请在此输入标题</a:t>
            </a:r>
            <a:br>
              <a:rPr kumimoji="1" lang="en-US" altLang="zh-CN" dirty="0"/>
            </a:br>
            <a:endParaRPr kumimoji="1" lang="zh-CN" altLang="en-US" dirty="0"/>
          </a:p>
        </p:txBody>
      </p:sp>
    </p:spTree>
    <p:extLst>
      <p:ext uri="{BB962C8B-B14F-4D97-AF65-F5344CB8AC3E}">
        <p14:creationId xmlns:p14="http://schemas.microsoft.com/office/powerpoint/2010/main" val="3967935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376383" cy="325732"/>
          </a:xfrm>
          <a:prstGeom prst="rect">
            <a:avLst/>
          </a:prstGeom>
        </p:spPr>
        <p:txBody>
          <a:bodyPr/>
          <a:lstStyle>
            <a:lvl1pPr>
              <a:defRPr sz="1732" b="0" i="0">
                <a:solidFill>
                  <a:schemeClr val="bg2">
                    <a:lumMod val="25000"/>
                  </a:schemeClr>
                </a:solidFill>
                <a:latin typeface="Alibaba PuHuiTi Medium" pitchFamily="18" charset="-122"/>
                <a:ea typeface="Alibaba PuHuiTi Medium" pitchFamily="18" charset="-122"/>
                <a:cs typeface="Alibaba PuHuiTi Medium" pitchFamily="18" charset="-122"/>
              </a:defRPr>
            </a:lvl1pPr>
          </a:lstStyle>
          <a:p>
            <a:r>
              <a:rPr kumimoji="1" lang="zh-CN" altLang="en-US" dirty="0"/>
              <a:t>单击此处编辑母版标题样式</a:t>
            </a:r>
          </a:p>
        </p:txBody>
      </p:sp>
    </p:spTree>
    <p:extLst>
      <p:ext uri="{BB962C8B-B14F-4D97-AF65-F5344CB8AC3E}">
        <p14:creationId xmlns:p14="http://schemas.microsoft.com/office/powerpoint/2010/main" val="4185649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597" y="263533"/>
            <a:ext cx="8927306" cy="95673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11597" y="1317662"/>
            <a:ext cx="8927306" cy="314061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11597" y="4587755"/>
            <a:ext cx="2328863" cy="263532"/>
          </a:xfrm>
          <a:prstGeom prst="rect">
            <a:avLst/>
          </a:prstGeom>
        </p:spPr>
        <p:txBody>
          <a:bodyPr vert="horz" lIns="91440" tIns="45720" rIns="91440" bIns="45720" rtlCol="0" anchor="ctr"/>
          <a:lstStyle>
            <a:lvl1pPr algn="l">
              <a:defRPr sz="866">
                <a:solidFill>
                  <a:schemeClr val="tx1">
                    <a:tint val="75000"/>
                  </a:schemeClr>
                </a:solidFill>
              </a:defRPr>
            </a:lvl1pPr>
          </a:lstStyle>
          <a:p>
            <a:fld id="{C764DE79-268F-4C1A-8933-263129D2AF90}" type="datetimeFigureOut">
              <a:rPr lang="en-US" dirty="0"/>
              <a:t>6/4/2021</a:t>
            </a:fld>
            <a:endParaRPr lang="en-US" dirty="0"/>
          </a:p>
        </p:txBody>
      </p:sp>
      <p:sp>
        <p:nvSpPr>
          <p:cNvPr id="5" name="Footer Placeholder 4"/>
          <p:cNvSpPr>
            <a:spLocks noGrp="1"/>
          </p:cNvSpPr>
          <p:nvPr>
            <p:ph type="ftr" sz="quarter" idx="3"/>
          </p:nvPr>
        </p:nvSpPr>
        <p:spPr>
          <a:xfrm>
            <a:off x="3428603" y="4587755"/>
            <a:ext cx="3493294" cy="263532"/>
          </a:xfrm>
          <a:prstGeom prst="rect">
            <a:avLst/>
          </a:prstGeom>
        </p:spPr>
        <p:txBody>
          <a:bodyPr vert="horz" lIns="91440" tIns="45720" rIns="91440" bIns="45720" rtlCol="0" anchor="ctr"/>
          <a:lstStyle>
            <a:lvl1pPr algn="ctr">
              <a:defRPr sz="866">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310040" y="4587755"/>
            <a:ext cx="2328863" cy="263532"/>
          </a:xfrm>
          <a:prstGeom prst="rect">
            <a:avLst/>
          </a:prstGeom>
        </p:spPr>
        <p:txBody>
          <a:bodyPr vert="horz" lIns="91440" tIns="45720" rIns="91440" bIns="45720" rtlCol="0" anchor="ctr"/>
          <a:lstStyle>
            <a:lvl1pPr algn="r">
              <a:defRPr sz="866">
                <a:solidFill>
                  <a:schemeClr val="tx1">
                    <a:tint val="75000"/>
                  </a:schemeClr>
                </a:solidFill>
              </a:defRPr>
            </a:lvl1pPr>
          </a:lstStyle>
          <a:p>
            <a:fld id="{48F63A3B-78C7-47BE-AE5E-E10140E04643}" type="slidenum">
              <a:rPr lang="en-US" dirty="0"/>
              <a:t>‹#›</a:t>
            </a:fld>
            <a:endParaRPr lang="en-US" dirty="0"/>
          </a:p>
        </p:txBody>
      </p:sp>
      <p:pic>
        <p:nvPicPr>
          <p:cNvPr id="9" name="图片 8">
            <a:extLst>
              <a:ext uri="{FF2B5EF4-FFF2-40B4-BE49-F238E27FC236}">
                <a16:creationId xmlns:a16="http://schemas.microsoft.com/office/drawing/2014/main" id="{CE1A5059-335E-6B4F-9981-A92D085F79D4}"/>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33" y="0"/>
            <a:ext cx="10349634" cy="4949825"/>
          </a:xfrm>
          <a:prstGeom prst="rect">
            <a:avLst/>
          </a:prstGeom>
        </p:spPr>
      </p:pic>
    </p:spTree>
    <p:extLst>
      <p:ext uri="{BB962C8B-B14F-4D97-AF65-F5344CB8AC3E}">
        <p14:creationId xmlns:p14="http://schemas.microsoft.com/office/powerpoint/2010/main" val="1038007934"/>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52" r:id="rId3"/>
    <p:sldLayoutId id="2147483671" r:id="rId4"/>
    <p:sldLayoutId id="2147483672" r:id="rId5"/>
  </p:sldLayoutIdLst>
  <p:txStyles>
    <p:titleStyle>
      <a:lvl1pPr algn="l" defTabSz="660014" rtl="0" eaLnBrk="1" latinLnBrk="0" hangingPunct="1">
        <a:lnSpc>
          <a:spcPct val="90000"/>
        </a:lnSpc>
        <a:spcBef>
          <a:spcPct val="0"/>
        </a:spcBef>
        <a:buNone/>
        <a:defRPr sz="3176" kern="1200">
          <a:solidFill>
            <a:schemeClr val="tx1"/>
          </a:solidFill>
          <a:latin typeface="+mj-lt"/>
          <a:ea typeface="+mj-ea"/>
          <a:cs typeface="+mj-cs"/>
        </a:defRPr>
      </a:lvl1pPr>
    </p:titleStyle>
    <p:bodyStyle>
      <a:lvl1pPr marL="165003" indent="-165003" algn="l" defTabSz="660014" rtl="0" eaLnBrk="1" latinLnBrk="0" hangingPunct="1">
        <a:lnSpc>
          <a:spcPct val="90000"/>
        </a:lnSpc>
        <a:spcBef>
          <a:spcPts val="722"/>
        </a:spcBef>
        <a:buFont typeface="Arial" panose="020B0604020202020204" pitchFamily="34" charset="0"/>
        <a:buChar char="•"/>
        <a:defRPr sz="2021" kern="1200">
          <a:solidFill>
            <a:schemeClr val="tx1"/>
          </a:solidFill>
          <a:latin typeface="+mn-lt"/>
          <a:ea typeface="+mn-ea"/>
          <a:cs typeface="+mn-cs"/>
        </a:defRPr>
      </a:lvl1pPr>
      <a:lvl2pPr marL="495010" indent="-165003" algn="l" defTabSz="660014" rtl="0" eaLnBrk="1" latinLnBrk="0" hangingPunct="1">
        <a:lnSpc>
          <a:spcPct val="90000"/>
        </a:lnSpc>
        <a:spcBef>
          <a:spcPts val="361"/>
        </a:spcBef>
        <a:buFont typeface="Arial" panose="020B0604020202020204" pitchFamily="34" charset="0"/>
        <a:buChar char="•"/>
        <a:defRPr sz="1732" kern="1200">
          <a:solidFill>
            <a:schemeClr val="tx1"/>
          </a:solidFill>
          <a:latin typeface="+mn-lt"/>
          <a:ea typeface="+mn-ea"/>
          <a:cs typeface="+mn-cs"/>
        </a:defRPr>
      </a:lvl2pPr>
      <a:lvl3pPr marL="825017" indent="-165003" algn="l" defTabSz="660014" rtl="0" eaLnBrk="1" latinLnBrk="0" hangingPunct="1">
        <a:lnSpc>
          <a:spcPct val="90000"/>
        </a:lnSpc>
        <a:spcBef>
          <a:spcPts val="361"/>
        </a:spcBef>
        <a:buFont typeface="Arial" panose="020B0604020202020204" pitchFamily="34" charset="0"/>
        <a:buChar char="•"/>
        <a:defRPr sz="1444" kern="1200">
          <a:solidFill>
            <a:schemeClr val="tx1"/>
          </a:solidFill>
          <a:latin typeface="+mn-lt"/>
          <a:ea typeface="+mn-ea"/>
          <a:cs typeface="+mn-cs"/>
        </a:defRPr>
      </a:lvl3pPr>
      <a:lvl4pPr marL="1155024"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4pPr>
      <a:lvl5pPr marL="1485031"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5pPr>
      <a:lvl6pPr marL="1815038"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6pPr>
      <a:lvl7pPr marL="2145045"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7pPr>
      <a:lvl8pPr marL="2475052"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8pPr>
      <a:lvl9pPr marL="2805059" indent="-165003" algn="l" defTabSz="660014" rtl="0" eaLnBrk="1" latinLnBrk="0" hangingPunct="1">
        <a:lnSpc>
          <a:spcPct val="90000"/>
        </a:lnSpc>
        <a:spcBef>
          <a:spcPts val="361"/>
        </a:spcBef>
        <a:buFont typeface="Arial" panose="020B0604020202020204" pitchFamily="34" charset="0"/>
        <a:buChar char="•"/>
        <a:defRPr sz="1299" kern="1200">
          <a:solidFill>
            <a:schemeClr val="tx1"/>
          </a:solidFill>
          <a:latin typeface="+mn-lt"/>
          <a:ea typeface="+mn-ea"/>
          <a:cs typeface="+mn-cs"/>
        </a:defRPr>
      </a:lvl9pPr>
    </p:bodyStyle>
    <p:other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9.wd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microsoft.com/office/2007/relationships/hdphoto" Target="../media/hdphoto6.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microsoft.com/office/2007/relationships/hdphoto" Target="../media/hdphoto2.wdp"/><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DE0EDD-9198-EE4E-9AD3-267CED8758B7}"/>
              </a:ext>
            </a:extLst>
          </p:cNvPr>
          <p:cNvSpPr>
            <a:spLocks noGrp="1"/>
          </p:cNvSpPr>
          <p:nvPr>
            <p:ph type="title"/>
          </p:nvPr>
        </p:nvSpPr>
        <p:spPr>
          <a:xfrm>
            <a:off x="3879551" y="2214411"/>
            <a:ext cx="5177675" cy="1705971"/>
          </a:xfrm>
          <a:prstGeom prst="rect">
            <a:avLst/>
          </a:prstGeom>
        </p:spPr>
        <p:txBody>
          <a:bodyPr>
            <a:normAutofit/>
          </a:bodyPr>
          <a:lstStyle/>
          <a:p>
            <a:pPr algn="r">
              <a:lnSpc>
                <a:spcPct val="200000"/>
              </a:lnSpc>
            </a:pPr>
            <a:r>
              <a:rPr lang="zh-CN" altLang="en-US" sz="2800" dirty="0">
                <a:solidFill>
                  <a:srgbClr val="66F9FF"/>
                </a:solidFill>
                <a:latin typeface="Microsoft YaHei Bold" panose="020B0503020204020204" charset="-122"/>
                <a:ea typeface="Microsoft YaHei Bold" panose="020B0503020204020204" charset="-122"/>
              </a:rPr>
              <a:t>赛道一</a:t>
            </a:r>
            <a:r>
              <a:rPr lang="en-US" altLang="zh-CN" sz="2800" dirty="0">
                <a:solidFill>
                  <a:srgbClr val="66F9FF"/>
                </a:solidFill>
                <a:latin typeface="Microsoft YaHei Bold" panose="020B0503020204020204" charset="-122"/>
                <a:ea typeface="Microsoft YaHei Bold" panose="020B0503020204020204" charset="-122"/>
              </a:rPr>
              <a:t>: </a:t>
            </a:r>
            <a:r>
              <a:rPr lang="zh-CN" altLang="en-US" sz="2800" dirty="0">
                <a:solidFill>
                  <a:srgbClr val="66F9FF"/>
                </a:solidFill>
                <a:latin typeface="Microsoft YaHei Bold" panose="020B0503020204020204" charset="-122"/>
                <a:ea typeface="Microsoft YaHei Bold" panose="020B0503020204020204" charset="-122"/>
              </a:rPr>
              <a:t>医学影像报告异常检测</a:t>
            </a:r>
            <a:br>
              <a:rPr lang="en-US" altLang="zh-CN" sz="2598"/>
            </a:br>
            <a:r>
              <a:rPr lang="zh-CN" altLang="en-US" sz="2598">
                <a:latin typeface="Microsoft YaHei" panose="020B0503020204020204" pitchFamily="34" charset="-122"/>
                <a:ea typeface="Microsoft YaHei" panose="020B0503020204020204" pitchFamily="34" charset="-122"/>
              </a:rPr>
              <a:t>别再卷了</a:t>
            </a:r>
            <a:endParaRPr lang="zh-CN" altLang="en-US" sz="2598"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61776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rgbClr val="7F7F7F"/>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rgbClr val="7F7F7F"/>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rgbClr val="7F7F7F"/>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赛题解读和数据分析</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整体设计</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方案总结</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68170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5D95877-E132-48DE-95D9-C1E6D69EC399}"/>
              </a:ext>
            </a:extLst>
          </p:cNvPr>
          <p:cNvSpPr/>
          <p:nvPr/>
        </p:nvSpPr>
        <p:spPr>
          <a:xfrm>
            <a:off x="1536538" y="2079437"/>
            <a:ext cx="658771" cy="1179261"/>
          </a:xfrm>
          <a:prstGeom prst="rect">
            <a:avLst/>
          </a:prstGeom>
          <a:solidFill>
            <a:srgbClr val="BBC5D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6F71960-E7B9-402B-861E-6F56B77C188C}"/>
              </a:ext>
            </a:extLst>
          </p:cNvPr>
          <p:cNvSpPr txBox="1"/>
          <p:nvPr/>
        </p:nvSpPr>
        <p:spPr>
          <a:xfrm>
            <a:off x="1595762" y="2202791"/>
            <a:ext cx="631630" cy="247888"/>
          </a:xfrm>
          <a:prstGeom prst="rect">
            <a:avLst/>
          </a:prstGeom>
          <a:noFill/>
        </p:spPr>
        <p:txBody>
          <a:bodyPr wrap="square" rtlCol="0">
            <a:spAutoFit/>
          </a:bodyPr>
          <a:lstStyle/>
          <a:p>
            <a:r>
              <a:rPr lang="en-US" altLang="zh-CN" sz="1011" b="1" dirty="0">
                <a:latin typeface="微软雅黑" panose="020B0503020204020204" pitchFamily="34" charset="-122"/>
                <a:ea typeface="微软雅黑" panose="020B0503020204020204" pitchFamily="34" charset="-122"/>
              </a:rPr>
              <a:t>Input</a:t>
            </a:r>
            <a:endParaRPr lang="zh-CN" altLang="en-US" sz="1011"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00AACD07-3813-4512-B6F0-D9D1A9214CC8}"/>
              </a:ext>
            </a:extLst>
          </p:cNvPr>
          <p:cNvSpPr/>
          <p:nvPr/>
        </p:nvSpPr>
        <p:spPr>
          <a:xfrm>
            <a:off x="1609230" y="2783107"/>
            <a:ext cx="509940" cy="245361"/>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Data</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122B5CC3-7190-46EA-BFF1-E7BAFD922705}"/>
              </a:ext>
            </a:extLst>
          </p:cNvPr>
          <p:cNvSpPr/>
          <p:nvPr/>
        </p:nvSpPr>
        <p:spPr>
          <a:xfrm>
            <a:off x="2484404" y="1962936"/>
            <a:ext cx="1150259" cy="1413296"/>
          </a:xfrm>
          <a:prstGeom prst="rect">
            <a:avLst/>
          </a:prstGeom>
          <a:solidFill>
            <a:srgbClr val="9AC4E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1A397F-1E84-4376-9B4E-CED5A950B094}"/>
              </a:ext>
            </a:extLst>
          </p:cNvPr>
          <p:cNvSpPr txBox="1"/>
          <p:nvPr/>
        </p:nvSpPr>
        <p:spPr>
          <a:xfrm>
            <a:off x="2621105" y="2120796"/>
            <a:ext cx="1150260" cy="247888"/>
          </a:xfrm>
          <a:prstGeom prst="rect">
            <a:avLst/>
          </a:prstGeom>
          <a:noFill/>
        </p:spPr>
        <p:txBody>
          <a:bodyPr wrap="square" rtlCol="0">
            <a:spAutoFit/>
          </a:bodyPr>
          <a:lstStyle/>
          <a:p>
            <a:r>
              <a:rPr lang="en-US" altLang="zh-CN" sz="1011" b="1" dirty="0">
                <a:latin typeface="微软雅黑" panose="020B0503020204020204" pitchFamily="34" charset="-122"/>
                <a:ea typeface="微软雅黑" panose="020B0503020204020204" pitchFamily="34" charset="-122"/>
              </a:rPr>
              <a:t>Preprocess</a:t>
            </a:r>
            <a:endParaRPr lang="zh-CN" altLang="en-US" sz="1011" b="1" dirty="0">
              <a:latin typeface="微软雅黑" panose="020B0503020204020204" pitchFamily="34" charset="-122"/>
              <a:ea typeface="微软雅黑" panose="020B0503020204020204" pitchFamily="34" charset="-122"/>
            </a:endParaRPr>
          </a:p>
        </p:txBody>
      </p:sp>
      <p:sp>
        <p:nvSpPr>
          <p:cNvPr id="47" name="矩形: 圆角 46">
            <a:extLst>
              <a:ext uri="{FF2B5EF4-FFF2-40B4-BE49-F238E27FC236}">
                <a16:creationId xmlns:a16="http://schemas.microsoft.com/office/drawing/2014/main" id="{991896FC-8251-42DC-9D49-0446707E9EC4}"/>
              </a:ext>
            </a:extLst>
          </p:cNvPr>
          <p:cNvSpPr/>
          <p:nvPr/>
        </p:nvSpPr>
        <p:spPr>
          <a:xfrm>
            <a:off x="2627688" y="2489776"/>
            <a:ext cx="870276" cy="245361"/>
          </a:xfrm>
          <a:prstGeom prst="roundRect">
            <a:avLst/>
          </a:prstGeom>
          <a:solidFill>
            <a:srgbClr val="D9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One-Hot</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DA8D1C72-BF35-45F6-9CE4-09B1EED3EB1B}"/>
              </a:ext>
            </a:extLst>
          </p:cNvPr>
          <p:cNvSpPr/>
          <p:nvPr/>
        </p:nvSpPr>
        <p:spPr>
          <a:xfrm>
            <a:off x="2621105" y="2970810"/>
            <a:ext cx="876859" cy="245361"/>
          </a:xfrm>
          <a:prstGeom prst="roundRect">
            <a:avLst/>
          </a:prstGeom>
          <a:solidFill>
            <a:srgbClr val="D9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Stop Words</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8F17054F-C0B3-4A03-8744-A55548776A8C}"/>
              </a:ext>
            </a:extLst>
          </p:cNvPr>
          <p:cNvSpPr/>
          <p:nvPr/>
        </p:nvSpPr>
        <p:spPr>
          <a:xfrm>
            <a:off x="3927162" y="1527975"/>
            <a:ext cx="2659798" cy="2285812"/>
          </a:xfrm>
          <a:prstGeom prst="rect">
            <a:avLst/>
          </a:prstGeom>
          <a:solidFill>
            <a:srgbClr val="EEE8D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FCF33821-4897-43BE-A6F5-3DC7968943CC}"/>
              </a:ext>
            </a:extLst>
          </p:cNvPr>
          <p:cNvSpPr txBox="1"/>
          <p:nvPr/>
        </p:nvSpPr>
        <p:spPr>
          <a:xfrm>
            <a:off x="5071372" y="1655952"/>
            <a:ext cx="592988"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Train</a:t>
            </a:r>
            <a:endParaRPr lang="zh-CN" altLang="en-US" sz="1011" b="1">
              <a:latin typeface="微软雅黑" panose="020B0503020204020204" pitchFamily="34" charset="-122"/>
              <a:ea typeface="微软雅黑" panose="020B0503020204020204" pitchFamily="34" charset="-122"/>
            </a:endParaRPr>
          </a:p>
        </p:txBody>
      </p:sp>
      <p:sp>
        <p:nvSpPr>
          <p:cNvPr id="51" name="矩形: 圆角 50">
            <a:extLst>
              <a:ext uri="{FF2B5EF4-FFF2-40B4-BE49-F238E27FC236}">
                <a16:creationId xmlns:a16="http://schemas.microsoft.com/office/drawing/2014/main" id="{A4910B88-0186-4DF3-8A30-AA5F08952F74}"/>
              </a:ext>
            </a:extLst>
          </p:cNvPr>
          <p:cNvSpPr/>
          <p:nvPr/>
        </p:nvSpPr>
        <p:spPr>
          <a:xfrm>
            <a:off x="4052047" y="2456481"/>
            <a:ext cx="1001715" cy="245361"/>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DPCNN</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52" name="矩形: 圆角 51">
            <a:extLst>
              <a:ext uri="{FF2B5EF4-FFF2-40B4-BE49-F238E27FC236}">
                <a16:creationId xmlns:a16="http://schemas.microsoft.com/office/drawing/2014/main" id="{3C3D7080-AAA0-4924-ADC7-E4290C6E74A3}"/>
              </a:ext>
            </a:extLst>
          </p:cNvPr>
          <p:cNvSpPr/>
          <p:nvPr/>
        </p:nvSpPr>
        <p:spPr>
          <a:xfrm>
            <a:off x="4050109" y="2916429"/>
            <a:ext cx="1001715" cy="245361"/>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HAN</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53" name="矩形: 圆角 52">
            <a:extLst>
              <a:ext uri="{FF2B5EF4-FFF2-40B4-BE49-F238E27FC236}">
                <a16:creationId xmlns:a16="http://schemas.microsoft.com/office/drawing/2014/main" id="{B0140C79-188E-449B-B628-7F5CEF746E87}"/>
              </a:ext>
            </a:extLst>
          </p:cNvPr>
          <p:cNvSpPr/>
          <p:nvPr/>
        </p:nvSpPr>
        <p:spPr>
          <a:xfrm>
            <a:off x="4050109" y="1999887"/>
            <a:ext cx="1001715" cy="245361"/>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LSTM</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54" name="矩形: 圆角 53">
            <a:extLst>
              <a:ext uri="{FF2B5EF4-FFF2-40B4-BE49-F238E27FC236}">
                <a16:creationId xmlns:a16="http://schemas.microsoft.com/office/drawing/2014/main" id="{26CC89C2-97C6-4E50-A230-7277F6537058}"/>
              </a:ext>
            </a:extLst>
          </p:cNvPr>
          <p:cNvSpPr/>
          <p:nvPr/>
        </p:nvSpPr>
        <p:spPr>
          <a:xfrm>
            <a:off x="4050110" y="3335903"/>
            <a:ext cx="1001715" cy="245361"/>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NEZHA</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55" name="矩形: 圆角 54">
            <a:extLst>
              <a:ext uri="{FF2B5EF4-FFF2-40B4-BE49-F238E27FC236}">
                <a16:creationId xmlns:a16="http://schemas.microsoft.com/office/drawing/2014/main" id="{57170674-A720-4033-8331-34F5BBA82855}"/>
              </a:ext>
            </a:extLst>
          </p:cNvPr>
          <p:cNvSpPr/>
          <p:nvPr/>
        </p:nvSpPr>
        <p:spPr>
          <a:xfrm>
            <a:off x="5261966" y="2850364"/>
            <a:ext cx="1142792" cy="245361"/>
          </a:xfrm>
          <a:prstGeom prst="roundRect">
            <a:avLst/>
          </a:prstGeom>
          <a:solidFill>
            <a:srgbClr val="28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FGM</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EFB1781-6F1F-4820-AF12-14F0C31F4363}"/>
              </a:ext>
            </a:extLst>
          </p:cNvPr>
          <p:cNvSpPr/>
          <p:nvPr/>
        </p:nvSpPr>
        <p:spPr>
          <a:xfrm>
            <a:off x="5261966" y="3175842"/>
            <a:ext cx="1142792" cy="426315"/>
          </a:xfrm>
          <a:prstGeom prst="roundRect">
            <a:avLst/>
          </a:prstGeom>
          <a:solidFill>
            <a:srgbClr val="28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Warm Up</a:t>
            </a:r>
          </a:p>
          <a:p>
            <a:pPr algn="ctr"/>
            <a:r>
              <a:rPr lang="en-US" altLang="zh-CN" sz="866" b="1" dirty="0">
                <a:solidFill>
                  <a:schemeClr val="tx1"/>
                </a:solidFill>
                <a:latin typeface="微软雅黑" panose="020B0503020204020204" pitchFamily="34" charset="-122"/>
                <a:ea typeface="微软雅黑" panose="020B0503020204020204" pitchFamily="34" charset="-122"/>
              </a:rPr>
              <a:t> Cosine Decay</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33BCA2E8-B696-46F3-8A89-088FC736319F}"/>
              </a:ext>
            </a:extLst>
          </p:cNvPr>
          <p:cNvSpPr/>
          <p:nvPr/>
        </p:nvSpPr>
        <p:spPr>
          <a:xfrm>
            <a:off x="5197044" y="2456481"/>
            <a:ext cx="1289818" cy="1264584"/>
          </a:xfrm>
          <a:prstGeom prst="roundRect">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a:p>
        </p:txBody>
      </p:sp>
      <p:sp>
        <p:nvSpPr>
          <p:cNvPr id="58" name="矩形 57">
            <a:extLst>
              <a:ext uri="{FF2B5EF4-FFF2-40B4-BE49-F238E27FC236}">
                <a16:creationId xmlns:a16="http://schemas.microsoft.com/office/drawing/2014/main" id="{2C92E2DD-B685-4268-A235-25563991E74C}"/>
              </a:ext>
            </a:extLst>
          </p:cNvPr>
          <p:cNvSpPr/>
          <p:nvPr/>
        </p:nvSpPr>
        <p:spPr>
          <a:xfrm>
            <a:off x="6863303" y="2513751"/>
            <a:ext cx="861536" cy="310634"/>
          </a:xfrm>
          <a:prstGeom prst="rect">
            <a:avLst/>
          </a:prstGeom>
          <a:solidFill>
            <a:srgbClr val="2AAAC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11" b="1" dirty="0">
                <a:solidFill>
                  <a:schemeClr val="tx1"/>
                </a:solidFill>
                <a:latin typeface="微软雅黑" panose="020B0503020204020204" pitchFamily="34" charset="-122"/>
                <a:ea typeface="微软雅黑" panose="020B0503020204020204" pitchFamily="34" charset="-122"/>
              </a:rPr>
              <a:t> Ensemble</a:t>
            </a:r>
            <a:endParaRPr lang="zh-CN" altLang="en-US" sz="1011" b="1" dirty="0">
              <a:solidFill>
                <a:schemeClr val="tx1"/>
              </a:solidFill>
              <a:latin typeface="微软雅黑" panose="020B0503020204020204" pitchFamily="34" charset="-122"/>
              <a:ea typeface="微软雅黑" panose="020B0503020204020204" pitchFamily="34" charset="-122"/>
            </a:endParaRPr>
          </a:p>
        </p:txBody>
      </p:sp>
      <p:sp>
        <p:nvSpPr>
          <p:cNvPr id="62" name="流程图: 多文档 61">
            <a:extLst>
              <a:ext uri="{FF2B5EF4-FFF2-40B4-BE49-F238E27FC236}">
                <a16:creationId xmlns:a16="http://schemas.microsoft.com/office/drawing/2014/main" id="{6F4D7499-F7E7-40C7-B304-DA02328E22F7}"/>
              </a:ext>
            </a:extLst>
          </p:cNvPr>
          <p:cNvSpPr/>
          <p:nvPr/>
        </p:nvSpPr>
        <p:spPr>
          <a:xfrm>
            <a:off x="8021537" y="2505015"/>
            <a:ext cx="782293" cy="337359"/>
          </a:xfrm>
          <a:prstGeom prst="flowChartMultidocument">
            <a:avLst/>
          </a:prstGeom>
          <a:solidFill>
            <a:srgbClr val="F8CBAD"/>
          </a:solidFill>
          <a:ln w="25400">
            <a:solidFill>
              <a:srgbClr val="68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chemeClr val="tx1"/>
                </a:solidFill>
                <a:latin typeface="微软雅黑" panose="020B0503020204020204" pitchFamily="34" charset="-122"/>
                <a:ea typeface="微软雅黑" panose="020B0503020204020204" pitchFamily="34" charset="-122"/>
              </a:rPr>
              <a:t>Output</a:t>
            </a:r>
            <a:endParaRPr lang="zh-CN" altLang="en-US" sz="1011" b="1" dirty="0">
              <a:solidFill>
                <a:schemeClr val="tx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F3595CB0-BFEA-4F91-852C-F939C7F4E581}"/>
              </a:ext>
            </a:extLst>
          </p:cNvPr>
          <p:cNvSpPr txBox="1"/>
          <p:nvPr/>
        </p:nvSpPr>
        <p:spPr>
          <a:xfrm>
            <a:off x="5534911" y="2549314"/>
            <a:ext cx="570704" cy="247888"/>
          </a:xfrm>
          <a:prstGeom prst="rect">
            <a:avLst/>
          </a:prstGeom>
          <a:noFill/>
        </p:spPr>
        <p:txBody>
          <a:bodyPr wrap="square" rtlCol="0">
            <a:spAutoFit/>
          </a:bodyPr>
          <a:lstStyle/>
          <a:p>
            <a:r>
              <a:rPr lang="en-US" altLang="zh-CN" sz="1011" b="1" dirty="0">
                <a:latin typeface="微软雅黑" panose="020B0503020204020204" pitchFamily="34" charset="-122"/>
                <a:ea typeface="微软雅黑" panose="020B0503020204020204" pitchFamily="34" charset="-122"/>
              </a:rPr>
              <a:t>Tricks</a:t>
            </a:r>
            <a:endParaRPr lang="zh-CN" altLang="en-US" sz="1011" b="1" dirty="0">
              <a:latin typeface="微软雅黑" panose="020B0503020204020204" pitchFamily="34" charset="-122"/>
              <a:ea typeface="微软雅黑" panose="020B0503020204020204" pitchFamily="34" charset="-122"/>
            </a:endParaRPr>
          </a:p>
        </p:txBody>
      </p:sp>
      <p:cxnSp>
        <p:nvCxnSpPr>
          <p:cNvPr id="69" name="直接箭头连接符 68">
            <a:extLst>
              <a:ext uri="{FF2B5EF4-FFF2-40B4-BE49-F238E27FC236}">
                <a16:creationId xmlns:a16="http://schemas.microsoft.com/office/drawing/2014/main" id="{40933153-828E-4290-B4D3-319F91E2092D}"/>
              </a:ext>
            </a:extLst>
          </p:cNvPr>
          <p:cNvCxnSpPr>
            <a:cxnSpLocks/>
            <a:stCxn id="22" idx="3"/>
            <a:endCxn id="45" idx="1"/>
          </p:cNvCxnSpPr>
          <p:nvPr/>
        </p:nvCxnSpPr>
        <p:spPr>
          <a:xfrm>
            <a:off x="2195309" y="2669068"/>
            <a:ext cx="289096" cy="516"/>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711D8C8A-C08B-42A8-A6C9-1330BDECE3DA}"/>
              </a:ext>
            </a:extLst>
          </p:cNvPr>
          <p:cNvCxnSpPr>
            <a:cxnSpLocks/>
            <a:stCxn id="45" idx="3"/>
            <a:endCxn id="49" idx="1"/>
          </p:cNvCxnSpPr>
          <p:nvPr/>
        </p:nvCxnSpPr>
        <p:spPr>
          <a:xfrm>
            <a:off x="3634664" y="2669584"/>
            <a:ext cx="292498" cy="1298"/>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BEB9230-4327-449A-8B91-F9918A98BCC8}"/>
              </a:ext>
            </a:extLst>
          </p:cNvPr>
          <p:cNvCxnSpPr>
            <a:cxnSpLocks/>
            <a:stCxn id="58" idx="3"/>
            <a:endCxn id="62" idx="1"/>
          </p:cNvCxnSpPr>
          <p:nvPr/>
        </p:nvCxnSpPr>
        <p:spPr>
          <a:xfrm>
            <a:off x="7724839" y="2669068"/>
            <a:ext cx="296698" cy="4627"/>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AC48F551-9A9F-4DAD-8B75-8ABF63350F2F}"/>
              </a:ext>
            </a:extLst>
          </p:cNvPr>
          <p:cNvCxnSpPr>
            <a:cxnSpLocks/>
            <a:stCxn id="49" idx="3"/>
            <a:endCxn id="58" idx="1"/>
          </p:cNvCxnSpPr>
          <p:nvPr/>
        </p:nvCxnSpPr>
        <p:spPr>
          <a:xfrm flipV="1">
            <a:off x="6586961" y="2669068"/>
            <a:ext cx="276342" cy="1814"/>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7F0B21B0-DBD3-4AC2-8FA6-52BE2DE9FFEE}"/>
              </a:ext>
            </a:extLst>
          </p:cNvPr>
          <p:cNvSpPr/>
          <p:nvPr/>
        </p:nvSpPr>
        <p:spPr>
          <a:xfrm>
            <a:off x="1486441" y="668271"/>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32" name="文本框 31">
            <a:extLst>
              <a:ext uri="{FF2B5EF4-FFF2-40B4-BE49-F238E27FC236}">
                <a16:creationId xmlns:a16="http://schemas.microsoft.com/office/drawing/2014/main" id="{C109E470-C1AE-4884-976E-832A12C9BF38}"/>
              </a:ext>
            </a:extLst>
          </p:cNvPr>
          <p:cNvSpPr txBox="1"/>
          <p:nvPr/>
        </p:nvSpPr>
        <p:spPr>
          <a:xfrm>
            <a:off x="4483291" y="441654"/>
            <a:ext cx="1380198"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初赛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模型算法</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34" name="文本框 33">
            <a:extLst>
              <a:ext uri="{FF2B5EF4-FFF2-40B4-BE49-F238E27FC236}">
                <a16:creationId xmlns:a16="http://schemas.microsoft.com/office/drawing/2014/main" id="{812E1D12-DC0C-468B-ABCB-E1F528233C0D}"/>
              </a:ext>
            </a:extLst>
          </p:cNvPr>
          <p:cNvSpPr txBox="1"/>
          <p:nvPr/>
        </p:nvSpPr>
        <p:spPr>
          <a:xfrm>
            <a:off x="1890215" y="763297"/>
            <a:ext cx="6272644" cy="656783"/>
          </a:xfrm>
          <a:prstGeom prst="rect">
            <a:avLst/>
          </a:prstGeom>
          <a:noFill/>
        </p:spPr>
        <p:txBody>
          <a:bodyPr wrap="square" rtlCol="0">
            <a:spAutoFit/>
          </a:bodyPr>
          <a:lstStyle/>
          <a:p>
            <a:pPr algn="ctr">
              <a:lnSpc>
                <a:spcPct val="150000"/>
              </a:lnSpc>
              <a:spcBef>
                <a:spcPts val="144"/>
              </a:spcBef>
              <a:spcAft>
                <a:spcPts val="144"/>
              </a:spcAft>
              <a:buClr>
                <a:srgbClr val="5B9BD5"/>
              </a:buClr>
            </a:pPr>
            <a:r>
              <a:rPr lang="en-US" altLang="zh-CN" sz="1299" b="1" dirty="0">
                <a:latin typeface="微软雅黑" panose="020B0503020204020204" pitchFamily="34" charset="-122"/>
                <a:ea typeface="微软雅黑" panose="020B0503020204020204" pitchFamily="34" charset="-122"/>
                <a:cs typeface="Microsoft YaHei Bold" panose="020B0503020204020204" charset="-122"/>
              </a:rPr>
              <a:t>Normandy</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N</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EZHA,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L</a:t>
            </a:r>
            <a:r>
              <a:rPr lang="en-US" altLang="zh-CN" sz="1299" b="1" dirty="0" err="1">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O</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ng</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Sho</a:t>
            </a:r>
            <a:r>
              <a:rPr lang="en-US" altLang="zh-CN" sz="1299" b="1" dirty="0" err="1">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R</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t-Term</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M</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emory, Hierarchical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A</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ttention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N</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etworks and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D</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eep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P</a:t>
            </a:r>
            <a:r>
              <a:rPr lang="en-US" altLang="zh-CN" sz="1299" b="1" dirty="0" err="1">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Y</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ramid</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Convolutional Neural Networks</a:t>
            </a:r>
          </a:p>
        </p:txBody>
      </p:sp>
      <p:sp>
        <p:nvSpPr>
          <p:cNvPr id="35" name="矩形 34">
            <a:extLst>
              <a:ext uri="{FF2B5EF4-FFF2-40B4-BE49-F238E27FC236}">
                <a16:creationId xmlns:a16="http://schemas.microsoft.com/office/drawing/2014/main" id="{5D40D5E0-4E31-4294-9718-F09506734DA9}"/>
              </a:ext>
            </a:extLst>
          </p:cNvPr>
          <p:cNvSpPr/>
          <p:nvPr/>
        </p:nvSpPr>
        <p:spPr>
          <a:xfrm>
            <a:off x="1486440" y="4065139"/>
            <a:ext cx="7377619"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36" name="文本框 35">
            <a:extLst>
              <a:ext uri="{FF2B5EF4-FFF2-40B4-BE49-F238E27FC236}">
                <a16:creationId xmlns:a16="http://schemas.microsoft.com/office/drawing/2014/main" id="{7B998027-7702-44CF-BD7A-B6F74D3B41D9}"/>
              </a:ext>
            </a:extLst>
          </p:cNvPr>
          <p:cNvSpPr txBox="1"/>
          <p:nvPr/>
        </p:nvSpPr>
        <p:spPr>
          <a:xfrm>
            <a:off x="4746815" y="4011145"/>
            <a:ext cx="853150"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诺 曼 底</a:t>
            </a:r>
          </a:p>
        </p:txBody>
      </p:sp>
      <p:sp>
        <p:nvSpPr>
          <p:cNvPr id="37" name="Text Placeholder 4">
            <a:extLst>
              <a:ext uri="{FF2B5EF4-FFF2-40B4-BE49-F238E27FC236}">
                <a16:creationId xmlns:a16="http://schemas.microsoft.com/office/drawing/2014/main" id="{6EE9C623-FAF0-4E0A-A812-845FAA38EF74}"/>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45"/>
                                        </p:tgtEl>
                                      </p:cBhvr>
                                    </p:animEffect>
                                    <p:animScale>
                                      <p:cBhvr>
                                        <p:cTn id="15" dur="250" autoRev="1" fill="hold"/>
                                        <p:tgtEl>
                                          <p:spTgt spid="45"/>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49"/>
                                        </p:tgtEl>
                                      </p:cBhvr>
                                    </p:animEffect>
                                    <p:animScale>
                                      <p:cBhvr>
                                        <p:cTn id="20" dur="250" autoRev="1" fill="hold"/>
                                        <p:tgtEl>
                                          <p:spTgt spid="49"/>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53"/>
                                        </p:tgtEl>
                                      </p:cBhvr>
                                    </p:animEffect>
                                    <p:animScale>
                                      <p:cBhvr>
                                        <p:cTn id="25" dur="250" autoRev="1" fill="hold"/>
                                        <p:tgtEl>
                                          <p:spTgt spid="53"/>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1"/>
                                        </p:tgtEl>
                                      </p:cBhvr>
                                    </p:animEffect>
                                    <p:animScale>
                                      <p:cBhvr>
                                        <p:cTn id="28" dur="250" autoRev="1" fill="hold"/>
                                        <p:tgtEl>
                                          <p:spTgt spid="51"/>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2"/>
                                        </p:tgtEl>
                                      </p:cBhvr>
                                    </p:animEffect>
                                    <p:animScale>
                                      <p:cBhvr>
                                        <p:cTn id="31" dur="250" autoRev="1" fill="hold"/>
                                        <p:tgtEl>
                                          <p:spTgt spid="52"/>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54"/>
                                        </p:tgtEl>
                                      </p:cBhvr>
                                    </p:animEffect>
                                    <p:animScale>
                                      <p:cBhvr>
                                        <p:cTn id="36" dur="250" autoRev="1" fill="hold"/>
                                        <p:tgtEl>
                                          <p:spTgt spid="54"/>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0" nodeType="clickEffect">
                                  <p:stCondLst>
                                    <p:cond delay="0"/>
                                  </p:stCondLst>
                                  <p:childTnLst>
                                    <p:animEffect transition="out" filter="fade">
                                      <p:cBhvr>
                                        <p:cTn id="40" dur="500" tmFilter="0, 0; .2, .5; .8, .5; 1, 0"/>
                                        <p:tgtEl>
                                          <p:spTgt spid="10"/>
                                        </p:tgtEl>
                                      </p:cBhvr>
                                    </p:animEffect>
                                    <p:animScale>
                                      <p:cBhvr>
                                        <p:cTn id="41" dur="250" autoRev="1" fill="hold"/>
                                        <p:tgtEl>
                                          <p:spTgt spid="10"/>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0" nodeType="clickEffect">
                                  <p:stCondLst>
                                    <p:cond delay="0"/>
                                  </p:stCondLst>
                                  <p:childTnLst>
                                    <p:animEffect transition="out" filter="fade">
                                      <p:cBhvr>
                                        <p:cTn id="45" dur="500" tmFilter="0, 0; .2, .5; .8, .5; 1, 0"/>
                                        <p:tgtEl>
                                          <p:spTgt spid="58"/>
                                        </p:tgtEl>
                                      </p:cBhvr>
                                    </p:animEffect>
                                    <p:animScale>
                                      <p:cBhvr>
                                        <p:cTn id="46"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P spid="51" grpId="0" animBg="1"/>
      <p:bldP spid="52" grpId="0" animBg="1"/>
      <p:bldP spid="53" grpId="0" animBg="1"/>
      <p:bldP spid="54" grpId="0" animBg="1"/>
      <p:bldP spid="10" grpId="0" animBg="1"/>
      <p:bldP spid="58" grpId="0" animBg="1"/>
      <p:bldP spid="34" grpId="0"/>
      <p:bldP spid="35"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8D1C28-2830-45FF-A5FA-C840D9E33A63}"/>
              </a:ext>
            </a:extLst>
          </p:cNvPr>
          <p:cNvSpPr/>
          <p:nvPr/>
        </p:nvSpPr>
        <p:spPr>
          <a:xfrm>
            <a:off x="2051640" y="921624"/>
            <a:ext cx="352695" cy="1872088"/>
          </a:xfrm>
          <a:prstGeom prst="rect">
            <a:avLst/>
          </a:prstGeom>
          <a:solidFill>
            <a:srgbClr val="E1D5E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55" b="1">
                <a:solidFill>
                  <a:schemeClr val="accent3">
                    <a:lumMod val="50000"/>
                  </a:schemeClr>
                </a:solidFill>
                <a:latin typeface="微软雅黑" panose="020B0503020204020204" pitchFamily="34" charset="-122"/>
                <a:ea typeface="微软雅黑" panose="020B0503020204020204" pitchFamily="34" charset="-122"/>
              </a:rPr>
              <a:t>训</a:t>
            </a:r>
            <a:endParaRPr lang="en-US" altLang="zh-CN" sz="1155" b="1">
              <a:solidFill>
                <a:schemeClr val="accent3">
                  <a:lumMod val="50000"/>
                </a:schemeClr>
              </a:solidFill>
              <a:latin typeface="微软雅黑" panose="020B0503020204020204" pitchFamily="34" charset="-122"/>
              <a:ea typeface="微软雅黑" panose="020B0503020204020204" pitchFamily="34" charset="-122"/>
            </a:endParaRPr>
          </a:p>
          <a:p>
            <a:pPr algn="ctr"/>
            <a:r>
              <a:rPr lang="zh-CN" altLang="en-US" sz="1155" b="1">
                <a:solidFill>
                  <a:schemeClr val="accent3">
                    <a:lumMod val="50000"/>
                  </a:schemeClr>
                </a:solidFill>
                <a:latin typeface="微软雅黑" panose="020B0503020204020204" pitchFamily="34" charset="-122"/>
                <a:ea typeface="微软雅黑" panose="020B0503020204020204" pitchFamily="34" charset="-122"/>
              </a:rPr>
              <a:t>练</a:t>
            </a:r>
            <a:endParaRPr lang="en-US" altLang="zh-CN" sz="1155" b="1">
              <a:solidFill>
                <a:schemeClr val="accent3">
                  <a:lumMod val="50000"/>
                </a:schemeClr>
              </a:solidFill>
              <a:latin typeface="微软雅黑" panose="020B0503020204020204" pitchFamily="34" charset="-122"/>
              <a:ea typeface="微软雅黑" panose="020B0503020204020204" pitchFamily="34" charset="-122"/>
            </a:endParaRPr>
          </a:p>
          <a:p>
            <a:pPr algn="ctr"/>
            <a:r>
              <a:rPr lang="zh-CN" altLang="en-US" sz="1155" b="1">
                <a:solidFill>
                  <a:schemeClr val="accent3">
                    <a:lumMod val="50000"/>
                  </a:schemeClr>
                </a:solidFill>
                <a:latin typeface="微软雅黑" panose="020B0503020204020204" pitchFamily="34" charset="-122"/>
                <a:ea typeface="微软雅黑" panose="020B0503020204020204" pitchFamily="34" charset="-122"/>
              </a:rPr>
              <a:t>集</a:t>
            </a:r>
          </a:p>
        </p:txBody>
      </p:sp>
      <p:sp>
        <p:nvSpPr>
          <p:cNvPr id="3" name="矩形 2">
            <a:extLst>
              <a:ext uri="{FF2B5EF4-FFF2-40B4-BE49-F238E27FC236}">
                <a16:creationId xmlns:a16="http://schemas.microsoft.com/office/drawing/2014/main" id="{BB9DA456-47F7-49BC-8F58-6EB2E0CD9444}"/>
              </a:ext>
            </a:extLst>
          </p:cNvPr>
          <p:cNvSpPr/>
          <p:nvPr/>
        </p:nvSpPr>
        <p:spPr>
          <a:xfrm>
            <a:off x="2931362" y="921626"/>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rgbClr val="DEEBF7"/>
                </a:solidFill>
                <a:latin typeface="微软雅黑" panose="020B0503020204020204" pitchFamily="34" charset="-122"/>
                <a:ea typeface="微软雅黑" panose="020B0503020204020204" pitchFamily="34" charset="-122"/>
              </a:rPr>
              <a:t>train</a:t>
            </a:r>
            <a:endParaRPr lang="zh-CN" altLang="en-US" sz="1011" b="1" dirty="0">
              <a:solidFill>
                <a:srgbClr val="DEEBF7"/>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716AC97-5BED-4873-8100-9E944BE7258F}"/>
              </a:ext>
            </a:extLst>
          </p:cNvPr>
          <p:cNvSpPr/>
          <p:nvPr/>
        </p:nvSpPr>
        <p:spPr>
          <a:xfrm>
            <a:off x="2931361" y="1333088"/>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rgbClr val="DEEBF7"/>
                </a:solidFill>
                <a:latin typeface="微软雅黑" panose="020B0503020204020204" pitchFamily="34" charset="-122"/>
                <a:ea typeface="微软雅黑" panose="020B0503020204020204" pitchFamily="34" charset="-122"/>
              </a:rPr>
              <a:t>train</a:t>
            </a:r>
            <a:endParaRPr lang="zh-CN" altLang="en-US" sz="1011" b="1" dirty="0">
              <a:solidFill>
                <a:srgbClr val="DEEBF7"/>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9A68DC0-328E-439F-B5F9-7BF97BB68EB5}"/>
              </a:ext>
            </a:extLst>
          </p:cNvPr>
          <p:cNvSpPr/>
          <p:nvPr/>
        </p:nvSpPr>
        <p:spPr>
          <a:xfrm>
            <a:off x="2931360" y="1743452"/>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E17D923-A2D6-43BF-8FE4-808D3E2A872A}"/>
              </a:ext>
            </a:extLst>
          </p:cNvPr>
          <p:cNvSpPr/>
          <p:nvPr/>
        </p:nvSpPr>
        <p:spPr>
          <a:xfrm>
            <a:off x="2931362" y="2153817"/>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D65F0AE-57A3-4985-B935-92FBA5C2BBCB}"/>
              </a:ext>
            </a:extLst>
          </p:cNvPr>
          <p:cNvSpPr/>
          <p:nvPr/>
        </p:nvSpPr>
        <p:spPr>
          <a:xfrm>
            <a:off x="2931359" y="2564181"/>
            <a:ext cx="854379" cy="227335"/>
          </a:xfrm>
          <a:prstGeom prst="rect">
            <a:avLst/>
          </a:prstGeom>
          <a:solidFill>
            <a:srgbClr val="E0A3A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rgbClr val="DEEBF7"/>
                </a:solidFill>
                <a:latin typeface="微软雅黑" panose="020B0503020204020204" pitchFamily="34" charset="-122"/>
                <a:ea typeface="微软雅黑" panose="020B0503020204020204" pitchFamily="34" charset="-122"/>
              </a:rPr>
              <a:t>validation</a:t>
            </a:r>
            <a:endParaRPr lang="zh-CN" altLang="en-US" sz="1011" b="1" dirty="0">
              <a:solidFill>
                <a:srgbClr val="DEEBF7"/>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0D9C02E-3E54-4878-8585-E41347631BA5}"/>
              </a:ext>
            </a:extLst>
          </p:cNvPr>
          <p:cNvSpPr/>
          <p:nvPr/>
        </p:nvSpPr>
        <p:spPr>
          <a:xfrm>
            <a:off x="4059643" y="921625"/>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rgbClr val="DEEBF7"/>
                </a:solidFill>
                <a:latin typeface="微软雅黑" panose="020B0503020204020204" pitchFamily="34" charset="-122"/>
                <a:ea typeface="微软雅黑" panose="020B0503020204020204" pitchFamily="34" charset="-122"/>
              </a:rPr>
              <a:t>train</a:t>
            </a:r>
            <a:endParaRPr lang="zh-CN" altLang="en-US" sz="1011" b="1" dirty="0">
              <a:solidFill>
                <a:srgbClr val="DEEBF7"/>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E942267-BBF3-4114-91C0-33E0933BEDDC}"/>
              </a:ext>
            </a:extLst>
          </p:cNvPr>
          <p:cNvSpPr/>
          <p:nvPr/>
        </p:nvSpPr>
        <p:spPr>
          <a:xfrm>
            <a:off x="4059642" y="1333087"/>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58BEB1B-E4DC-454D-B5F3-178E26055FDF}"/>
              </a:ext>
            </a:extLst>
          </p:cNvPr>
          <p:cNvSpPr/>
          <p:nvPr/>
        </p:nvSpPr>
        <p:spPr>
          <a:xfrm>
            <a:off x="4059642" y="1743452"/>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ABCFAD6-EF43-44EA-8B04-D2DE8F31CB87}"/>
              </a:ext>
            </a:extLst>
          </p:cNvPr>
          <p:cNvSpPr/>
          <p:nvPr/>
        </p:nvSpPr>
        <p:spPr>
          <a:xfrm>
            <a:off x="4059643" y="2153816"/>
            <a:ext cx="854377" cy="227335"/>
          </a:xfrm>
          <a:prstGeom prst="rect">
            <a:avLst/>
          </a:prstGeom>
          <a:solidFill>
            <a:srgbClr val="E0A3A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validation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9B1520C-0F4B-4E9E-939F-A14E11B59A6A}"/>
              </a:ext>
            </a:extLst>
          </p:cNvPr>
          <p:cNvSpPr/>
          <p:nvPr/>
        </p:nvSpPr>
        <p:spPr>
          <a:xfrm>
            <a:off x="4059641" y="2564180"/>
            <a:ext cx="854379"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7504512-DBF7-4A82-A73E-B4BFAAEED1B8}"/>
              </a:ext>
            </a:extLst>
          </p:cNvPr>
          <p:cNvSpPr/>
          <p:nvPr/>
        </p:nvSpPr>
        <p:spPr>
          <a:xfrm>
            <a:off x="5187924" y="922725"/>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dirty="0">
                <a:solidFill>
                  <a:srgbClr val="DEEBF7"/>
                </a:solidFill>
                <a:latin typeface="微软雅黑" panose="020B0503020204020204" pitchFamily="34" charset="-122"/>
                <a:ea typeface="微软雅黑" panose="020B0503020204020204" pitchFamily="34" charset="-122"/>
              </a:rPr>
              <a:t>train</a:t>
            </a:r>
            <a:endParaRPr lang="zh-CN" altLang="en-US" sz="1011" b="1" dirty="0">
              <a:solidFill>
                <a:srgbClr val="DEEBF7"/>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FF87C686-7D0A-4AC1-832F-93B5E3173620}"/>
              </a:ext>
            </a:extLst>
          </p:cNvPr>
          <p:cNvSpPr/>
          <p:nvPr/>
        </p:nvSpPr>
        <p:spPr>
          <a:xfrm>
            <a:off x="5187923" y="1334187"/>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AB21D2C-A1B3-4968-ABB1-CDA037AD5992}"/>
              </a:ext>
            </a:extLst>
          </p:cNvPr>
          <p:cNvSpPr/>
          <p:nvPr/>
        </p:nvSpPr>
        <p:spPr>
          <a:xfrm>
            <a:off x="5187923" y="1744551"/>
            <a:ext cx="854377" cy="227335"/>
          </a:xfrm>
          <a:prstGeom prst="rect">
            <a:avLst/>
          </a:prstGeom>
          <a:solidFill>
            <a:srgbClr val="E0A3A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validation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A6C721DA-B119-4D14-87BB-0FCBB5845CEE}"/>
              </a:ext>
            </a:extLst>
          </p:cNvPr>
          <p:cNvSpPr/>
          <p:nvPr/>
        </p:nvSpPr>
        <p:spPr>
          <a:xfrm>
            <a:off x="5187924" y="2154915"/>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592FA9B3-2346-41CD-8E5C-C12714000219}"/>
              </a:ext>
            </a:extLst>
          </p:cNvPr>
          <p:cNvSpPr/>
          <p:nvPr/>
        </p:nvSpPr>
        <p:spPr>
          <a:xfrm>
            <a:off x="5187922" y="2565279"/>
            <a:ext cx="854379"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2692FD49-F87A-4288-BBB7-689704BCEC77}"/>
              </a:ext>
            </a:extLst>
          </p:cNvPr>
          <p:cNvSpPr/>
          <p:nvPr/>
        </p:nvSpPr>
        <p:spPr>
          <a:xfrm>
            <a:off x="6316204" y="922724"/>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958F4AA-6AA7-40F3-867C-DBC908744D25}"/>
              </a:ext>
            </a:extLst>
          </p:cNvPr>
          <p:cNvSpPr/>
          <p:nvPr/>
        </p:nvSpPr>
        <p:spPr>
          <a:xfrm>
            <a:off x="6316203" y="1334186"/>
            <a:ext cx="854377" cy="227335"/>
          </a:xfrm>
          <a:prstGeom prst="rect">
            <a:avLst/>
          </a:prstGeom>
          <a:solidFill>
            <a:srgbClr val="E0A3A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validation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AEEF16C-83EF-4857-AC4A-B5C5FBDA398B}"/>
              </a:ext>
            </a:extLst>
          </p:cNvPr>
          <p:cNvSpPr/>
          <p:nvPr/>
        </p:nvSpPr>
        <p:spPr>
          <a:xfrm>
            <a:off x="6316203" y="1744550"/>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3617C607-565A-423B-9197-6ED529DA2B60}"/>
              </a:ext>
            </a:extLst>
          </p:cNvPr>
          <p:cNvSpPr/>
          <p:nvPr/>
        </p:nvSpPr>
        <p:spPr>
          <a:xfrm>
            <a:off x="6316204" y="2154914"/>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DEE7229F-C8FC-42B9-BE98-A8BF53254255}"/>
              </a:ext>
            </a:extLst>
          </p:cNvPr>
          <p:cNvSpPr/>
          <p:nvPr/>
        </p:nvSpPr>
        <p:spPr>
          <a:xfrm>
            <a:off x="6316202" y="2565278"/>
            <a:ext cx="854379"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E9010603-22EA-4224-A334-3F41AD64D285}"/>
              </a:ext>
            </a:extLst>
          </p:cNvPr>
          <p:cNvSpPr/>
          <p:nvPr/>
        </p:nvSpPr>
        <p:spPr>
          <a:xfrm>
            <a:off x="7444483" y="923823"/>
            <a:ext cx="854377" cy="227335"/>
          </a:xfrm>
          <a:prstGeom prst="rect">
            <a:avLst/>
          </a:prstGeom>
          <a:solidFill>
            <a:srgbClr val="E0A3A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validation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ECE7FFF9-0631-4570-B739-728711B2BB5B}"/>
              </a:ext>
            </a:extLst>
          </p:cNvPr>
          <p:cNvSpPr/>
          <p:nvPr/>
        </p:nvSpPr>
        <p:spPr>
          <a:xfrm>
            <a:off x="7444483" y="1335285"/>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63345C22-6152-4F27-98D8-83D28BA87A58}"/>
              </a:ext>
            </a:extLst>
          </p:cNvPr>
          <p:cNvSpPr/>
          <p:nvPr/>
        </p:nvSpPr>
        <p:spPr>
          <a:xfrm>
            <a:off x="7444482" y="1745649"/>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620E4EF8-060A-409E-8930-82F2D70AEA37}"/>
              </a:ext>
            </a:extLst>
          </p:cNvPr>
          <p:cNvSpPr/>
          <p:nvPr/>
        </p:nvSpPr>
        <p:spPr>
          <a:xfrm>
            <a:off x="7444483" y="2156014"/>
            <a:ext cx="854377"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8B28C320-6048-49BF-98B7-3353D51E9453}"/>
              </a:ext>
            </a:extLst>
          </p:cNvPr>
          <p:cNvSpPr/>
          <p:nvPr/>
        </p:nvSpPr>
        <p:spPr>
          <a:xfrm>
            <a:off x="7444481" y="2566378"/>
            <a:ext cx="854379" cy="227335"/>
          </a:xfrm>
          <a:prstGeom prst="rect">
            <a:avLst/>
          </a:prstGeom>
          <a:solidFill>
            <a:srgbClr val="2F54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rgbClr val="DEEBF7"/>
                </a:solidFill>
                <a:latin typeface="微软雅黑" panose="020B0503020204020204" pitchFamily="34" charset="-122"/>
                <a:ea typeface="微软雅黑" panose="020B0503020204020204" pitchFamily="34" charset="-122"/>
              </a:rPr>
              <a:t>train</a:t>
            </a:r>
            <a:endParaRPr lang="zh-CN" altLang="en-US" sz="1011" b="1">
              <a:solidFill>
                <a:srgbClr val="DEEBF7"/>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79BD108-047B-4121-A931-FDB9889E860D}"/>
              </a:ext>
            </a:extLst>
          </p:cNvPr>
          <p:cNvSpPr/>
          <p:nvPr/>
        </p:nvSpPr>
        <p:spPr>
          <a:xfrm>
            <a:off x="2051640" y="2879033"/>
            <a:ext cx="352695" cy="778236"/>
          </a:xfrm>
          <a:prstGeom prst="rect">
            <a:avLst/>
          </a:prstGeom>
          <a:solidFill>
            <a:srgbClr val="E1D5E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55" b="1">
                <a:solidFill>
                  <a:schemeClr val="accent3">
                    <a:lumMod val="50000"/>
                  </a:schemeClr>
                </a:solidFill>
                <a:latin typeface="微软雅黑" panose="020B0503020204020204" pitchFamily="34" charset="-122"/>
                <a:ea typeface="微软雅黑" panose="020B0503020204020204" pitchFamily="34" charset="-122"/>
              </a:rPr>
              <a:t>测试集</a:t>
            </a:r>
          </a:p>
        </p:txBody>
      </p:sp>
      <p:sp>
        <p:nvSpPr>
          <p:cNvPr id="40" name="矩形 39">
            <a:extLst>
              <a:ext uri="{FF2B5EF4-FFF2-40B4-BE49-F238E27FC236}">
                <a16:creationId xmlns:a16="http://schemas.microsoft.com/office/drawing/2014/main" id="{0F1D266D-CE44-46BF-97D5-FC5A74A71037}"/>
              </a:ext>
            </a:extLst>
          </p:cNvPr>
          <p:cNvSpPr/>
          <p:nvPr/>
        </p:nvSpPr>
        <p:spPr>
          <a:xfrm>
            <a:off x="2931354" y="3106877"/>
            <a:ext cx="854380" cy="227335"/>
          </a:xfrm>
          <a:prstGeom prst="rect">
            <a:avLst/>
          </a:prstGeom>
          <a:solidFill>
            <a:srgbClr val="F8CB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accent5">
                    <a:lumMod val="50000"/>
                  </a:schemeClr>
                </a:solidFill>
                <a:latin typeface="微软雅黑" panose="020B0503020204020204" pitchFamily="34" charset="-122"/>
                <a:ea typeface="微软雅黑" panose="020B0503020204020204" pitchFamily="34" charset="-122"/>
              </a:rPr>
              <a:t>prediction</a:t>
            </a:r>
            <a:endParaRPr lang="zh-CN" altLang="en-US" sz="1011" b="1">
              <a:solidFill>
                <a:schemeClr val="accent5">
                  <a:lumMod val="50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C97FC7B8-1F3E-4F7A-ADF0-7EC58C46A675}"/>
              </a:ext>
            </a:extLst>
          </p:cNvPr>
          <p:cNvSpPr/>
          <p:nvPr/>
        </p:nvSpPr>
        <p:spPr>
          <a:xfrm>
            <a:off x="4059634" y="3106877"/>
            <a:ext cx="854380" cy="227335"/>
          </a:xfrm>
          <a:prstGeom prst="rect">
            <a:avLst/>
          </a:prstGeom>
          <a:solidFill>
            <a:srgbClr val="F8CB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accent5">
                    <a:lumMod val="50000"/>
                  </a:schemeClr>
                </a:solidFill>
                <a:latin typeface="微软雅黑" panose="020B0503020204020204" pitchFamily="34" charset="-122"/>
                <a:ea typeface="微软雅黑" panose="020B0503020204020204" pitchFamily="34" charset="-122"/>
              </a:rPr>
              <a:t>prediction</a:t>
            </a:r>
            <a:endParaRPr lang="zh-CN" altLang="en-US" sz="1011" b="1">
              <a:solidFill>
                <a:schemeClr val="accent5">
                  <a:lumMod val="50000"/>
                </a:schemeClr>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3C91190F-6305-4C89-A0DD-D9137DAB5F42}"/>
              </a:ext>
            </a:extLst>
          </p:cNvPr>
          <p:cNvSpPr/>
          <p:nvPr/>
        </p:nvSpPr>
        <p:spPr>
          <a:xfrm>
            <a:off x="5187920" y="3106878"/>
            <a:ext cx="854380" cy="227335"/>
          </a:xfrm>
          <a:prstGeom prst="rect">
            <a:avLst/>
          </a:prstGeom>
          <a:solidFill>
            <a:srgbClr val="F8CB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accent5">
                    <a:lumMod val="50000"/>
                  </a:schemeClr>
                </a:solidFill>
                <a:latin typeface="微软雅黑" panose="020B0503020204020204" pitchFamily="34" charset="-122"/>
                <a:ea typeface="微软雅黑" panose="020B0503020204020204" pitchFamily="34" charset="-122"/>
              </a:rPr>
              <a:t>prediction</a:t>
            </a:r>
            <a:endParaRPr lang="zh-CN" altLang="en-US" sz="1011" b="1">
              <a:solidFill>
                <a:schemeClr val="accent5">
                  <a:lumMod val="50000"/>
                </a:schemeClr>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A62ACEEA-D725-40D9-ABD8-FE885AFE0A91}"/>
              </a:ext>
            </a:extLst>
          </p:cNvPr>
          <p:cNvSpPr/>
          <p:nvPr/>
        </p:nvSpPr>
        <p:spPr>
          <a:xfrm>
            <a:off x="6316200" y="3106878"/>
            <a:ext cx="854380" cy="227335"/>
          </a:xfrm>
          <a:prstGeom prst="rect">
            <a:avLst/>
          </a:prstGeom>
          <a:solidFill>
            <a:srgbClr val="F8CB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accent5">
                    <a:lumMod val="50000"/>
                  </a:schemeClr>
                </a:solidFill>
                <a:latin typeface="微软雅黑" panose="020B0503020204020204" pitchFamily="34" charset="-122"/>
                <a:ea typeface="微软雅黑" panose="020B0503020204020204" pitchFamily="34" charset="-122"/>
              </a:rPr>
              <a:t>prediction</a:t>
            </a:r>
            <a:endParaRPr lang="zh-CN" altLang="en-US" sz="1011" b="1">
              <a:solidFill>
                <a:schemeClr val="accent5">
                  <a:lumMod val="5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1694384-589E-4A8E-9A80-551458E9BEAE}"/>
              </a:ext>
            </a:extLst>
          </p:cNvPr>
          <p:cNvSpPr/>
          <p:nvPr/>
        </p:nvSpPr>
        <p:spPr>
          <a:xfrm>
            <a:off x="7444479" y="3106878"/>
            <a:ext cx="854380" cy="227335"/>
          </a:xfrm>
          <a:prstGeom prst="rect">
            <a:avLst/>
          </a:prstGeom>
          <a:solidFill>
            <a:srgbClr val="F8CB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accent5">
                    <a:lumMod val="50000"/>
                  </a:schemeClr>
                </a:solidFill>
                <a:latin typeface="微软雅黑" panose="020B0503020204020204" pitchFamily="34" charset="-122"/>
                <a:ea typeface="微软雅黑" panose="020B0503020204020204" pitchFamily="34" charset="-122"/>
              </a:rPr>
              <a:t>prediction</a:t>
            </a:r>
            <a:endParaRPr lang="zh-CN" altLang="en-US" sz="1011" b="1">
              <a:solidFill>
                <a:schemeClr val="accent5">
                  <a:lumMod val="50000"/>
                </a:schemeClr>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FAF788B-6B3B-4524-A237-0C961740E22C}"/>
              </a:ext>
            </a:extLst>
          </p:cNvPr>
          <p:cNvSpPr/>
          <p:nvPr/>
        </p:nvSpPr>
        <p:spPr>
          <a:xfrm>
            <a:off x="5256298" y="3666620"/>
            <a:ext cx="717637" cy="227335"/>
          </a:xfrm>
          <a:prstGeom prst="rect">
            <a:avLst/>
          </a:prstGeom>
          <a:solidFill>
            <a:srgbClr val="7030A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9" b="1">
                <a:solidFill>
                  <a:schemeClr val="bg1"/>
                </a:solidFill>
                <a:latin typeface="微软雅黑" panose="020B0503020204020204" pitchFamily="34" charset="-122"/>
                <a:ea typeface="微软雅黑" panose="020B0503020204020204" pitchFamily="34" charset="-122"/>
              </a:rPr>
              <a:t>result</a:t>
            </a:r>
            <a:endParaRPr lang="zh-CN" altLang="en-US" sz="1299" b="1">
              <a:solidFill>
                <a:schemeClr val="bg1"/>
              </a:solidFill>
              <a:latin typeface="微软雅黑" panose="020B0503020204020204" pitchFamily="34" charset="-122"/>
              <a:ea typeface="微软雅黑" panose="020B0503020204020204" pitchFamily="34" charset="-122"/>
            </a:endParaRPr>
          </a:p>
        </p:txBody>
      </p:sp>
      <p:cxnSp>
        <p:nvCxnSpPr>
          <p:cNvPr id="58" name="直接箭头连接符 57">
            <a:extLst>
              <a:ext uri="{FF2B5EF4-FFF2-40B4-BE49-F238E27FC236}">
                <a16:creationId xmlns:a16="http://schemas.microsoft.com/office/drawing/2014/main" id="{506D2F61-4957-4C8D-B8DF-303FB9275CEC}"/>
              </a:ext>
            </a:extLst>
          </p:cNvPr>
          <p:cNvCxnSpPr>
            <a:cxnSpLocks/>
            <a:stCxn id="42" idx="2"/>
            <a:endCxn id="53" idx="0"/>
          </p:cNvCxnSpPr>
          <p:nvPr/>
        </p:nvCxnSpPr>
        <p:spPr>
          <a:xfrm>
            <a:off x="5615110" y="3334214"/>
            <a:ext cx="8" cy="332407"/>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7A78CEDA-E305-45F4-81B4-9AD270EADDE8}"/>
              </a:ext>
            </a:extLst>
          </p:cNvPr>
          <p:cNvCxnSpPr>
            <a:cxnSpLocks/>
          </p:cNvCxnSpPr>
          <p:nvPr/>
        </p:nvCxnSpPr>
        <p:spPr>
          <a:xfrm>
            <a:off x="3358486" y="2867993"/>
            <a:ext cx="58" cy="259833"/>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32259E5-5BC3-44FE-8BCC-33AD6B2193FD}"/>
              </a:ext>
            </a:extLst>
          </p:cNvPr>
          <p:cNvCxnSpPr>
            <a:cxnSpLocks/>
          </p:cNvCxnSpPr>
          <p:nvPr/>
        </p:nvCxnSpPr>
        <p:spPr>
          <a:xfrm flipH="1">
            <a:off x="4486824" y="2867665"/>
            <a:ext cx="6" cy="259833"/>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85FC68B6-21FC-4EDE-B1A9-C0E7D24F26E1}"/>
              </a:ext>
            </a:extLst>
          </p:cNvPr>
          <p:cNvCxnSpPr>
            <a:cxnSpLocks/>
          </p:cNvCxnSpPr>
          <p:nvPr/>
        </p:nvCxnSpPr>
        <p:spPr>
          <a:xfrm flipH="1">
            <a:off x="5615110" y="2868765"/>
            <a:ext cx="1" cy="259833"/>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684864C-CEF8-462D-845F-EB7BE74CEE4B}"/>
              </a:ext>
            </a:extLst>
          </p:cNvPr>
          <p:cNvCxnSpPr>
            <a:cxnSpLocks/>
          </p:cNvCxnSpPr>
          <p:nvPr/>
        </p:nvCxnSpPr>
        <p:spPr>
          <a:xfrm flipH="1">
            <a:off x="6743390" y="2877226"/>
            <a:ext cx="1" cy="259833"/>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6175CD04-19A7-424F-AB76-292444C4AC57}"/>
              </a:ext>
            </a:extLst>
          </p:cNvPr>
          <p:cNvCxnSpPr>
            <a:cxnSpLocks/>
          </p:cNvCxnSpPr>
          <p:nvPr/>
        </p:nvCxnSpPr>
        <p:spPr>
          <a:xfrm flipH="1">
            <a:off x="7871669" y="2869864"/>
            <a:ext cx="1" cy="259833"/>
          </a:xfrm>
          <a:prstGeom prst="straightConnector1">
            <a:avLst/>
          </a:prstGeom>
          <a:ln w="25400">
            <a:solidFill>
              <a:srgbClr val="7F7F7F"/>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1962011F-4FE7-4E22-A4AB-D09B93048EFD}"/>
              </a:ext>
            </a:extLst>
          </p:cNvPr>
          <p:cNvCxnSpPr>
            <a:stCxn id="40" idx="2"/>
            <a:endCxn id="53" idx="0"/>
          </p:cNvCxnSpPr>
          <p:nvPr/>
        </p:nvCxnSpPr>
        <p:spPr>
          <a:xfrm>
            <a:off x="3358544" y="3334212"/>
            <a:ext cx="2256574" cy="332408"/>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37CF96A-5C40-439B-B787-E2D6EB9ECA0D}"/>
              </a:ext>
            </a:extLst>
          </p:cNvPr>
          <p:cNvCxnSpPr>
            <a:stCxn id="41" idx="2"/>
            <a:endCxn id="53" idx="0"/>
          </p:cNvCxnSpPr>
          <p:nvPr/>
        </p:nvCxnSpPr>
        <p:spPr>
          <a:xfrm>
            <a:off x="4486824" y="3334212"/>
            <a:ext cx="1128293" cy="332408"/>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2AC5040A-A387-4F68-BA88-391A86506CE4}"/>
              </a:ext>
            </a:extLst>
          </p:cNvPr>
          <p:cNvCxnSpPr>
            <a:stCxn id="43" idx="2"/>
            <a:endCxn id="53" idx="0"/>
          </p:cNvCxnSpPr>
          <p:nvPr/>
        </p:nvCxnSpPr>
        <p:spPr>
          <a:xfrm flipH="1">
            <a:off x="5615117" y="3334214"/>
            <a:ext cx="1128273" cy="332407"/>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A3C7B91-37AD-426B-AE64-B288D6060EDC}"/>
              </a:ext>
            </a:extLst>
          </p:cNvPr>
          <p:cNvCxnSpPr>
            <a:stCxn id="46" idx="2"/>
            <a:endCxn id="53" idx="0"/>
          </p:cNvCxnSpPr>
          <p:nvPr/>
        </p:nvCxnSpPr>
        <p:spPr>
          <a:xfrm flipH="1">
            <a:off x="5615117" y="3334214"/>
            <a:ext cx="2256552" cy="332407"/>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EE5B709A-A3B8-4CD9-B602-4889454C0FC4}"/>
              </a:ext>
            </a:extLst>
          </p:cNvPr>
          <p:cNvSpPr/>
          <p:nvPr/>
        </p:nvSpPr>
        <p:spPr>
          <a:xfrm>
            <a:off x="1486441" y="675095"/>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0" name="文本框 49">
            <a:extLst>
              <a:ext uri="{FF2B5EF4-FFF2-40B4-BE49-F238E27FC236}">
                <a16:creationId xmlns:a16="http://schemas.microsoft.com/office/drawing/2014/main" id="{7454DCBA-C616-4B9F-98EF-F38E27234466}"/>
              </a:ext>
            </a:extLst>
          </p:cNvPr>
          <p:cNvSpPr txBox="1"/>
          <p:nvPr/>
        </p:nvSpPr>
        <p:spPr>
          <a:xfrm>
            <a:off x="4535813" y="455302"/>
            <a:ext cx="1327675"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数据划分</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51" name="矩形 50">
            <a:extLst>
              <a:ext uri="{FF2B5EF4-FFF2-40B4-BE49-F238E27FC236}">
                <a16:creationId xmlns:a16="http://schemas.microsoft.com/office/drawing/2014/main" id="{E655636D-07FC-49B5-9941-14F620B76A66}"/>
              </a:ext>
            </a:extLst>
          </p:cNvPr>
          <p:cNvSpPr/>
          <p:nvPr/>
        </p:nvSpPr>
        <p:spPr>
          <a:xfrm>
            <a:off x="1486440" y="4071963"/>
            <a:ext cx="7377619"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2" name="文本框 51">
            <a:extLst>
              <a:ext uri="{FF2B5EF4-FFF2-40B4-BE49-F238E27FC236}">
                <a16:creationId xmlns:a16="http://schemas.microsoft.com/office/drawing/2014/main" id="{048E4185-D918-47AC-AD0B-52A2AA911428}"/>
              </a:ext>
            </a:extLst>
          </p:cNvPr>
          <p:cNvSpPr txBox="1"/>
          <p:nvPr/>
        </p:nvSpPr>
        <p:spPr>
          <a:xfrm>
            <a:off x="4281931" y="4032695"/>
            <a:ext cx="2108366"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分层采样</a:t>
            </a:r>
            <a:r>
              <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+K</a:t>
            </a: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折交叉验证</a:t>
            </a:r>
          </a:p>
        </p:txBody>
      </p:sp>
      <p:sp>
        <p:nvSpPr>
          <p:cNvPr id="56" name="矩形 55">
            <a:extLst>
              <a:ext uri="{FF2B5EF4-FFF2-40B4-BE49-F238E27FC236}">
                <a16:creationId xmlns:a16="http://schemas.microsoft.com/office/drawing/2014/main" id="{7F65BB7A-20D1-45E7-B5BC-CF8694A5D1B4}"/>
              </a:ext>
            </a:extLst>
          </p:cNvPr>
          <p:cNvSpPr/>
          <p:nvPr/>
        </p:nvSpPr>
        <p:spPr>
          <a:xfrm>
            <a:off x="5158094" y="829738"/>
            <a:ext cx="914047" cy="2051521"/>
          </a:xfrm>
          <a:prstGeom prst="rect">
            <a:avLst/>
          </a:prstGeom>
          <a:noFill/>
          <a:ln w="19050">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9" name="矩形 58">
            <a:extLst>
              <a:ext uri="{FF2B5EF4-FFF2-40B4-BE49-F238E27FC236}">
                <a16:creationId xmlns:a16="http://schemas.microsoft.com/office/drawing/2014/main" id="{68170DE1-E4C8-46FB-8783-1C268AE421EE}"/>
              </a:ext>
            </a:extLst>
          </p:cNvPr>
          <p:cNvSpPr/>
          <p:nvPr/>
        </p:nvSpPr>
        <p:spPr>
          <a:xfrm>
            <a:off x="6292825" y="833556"/>
            <a:ext cx="914047" cy="2051521"/>
          </a:xfrm>
          <a:prstGeom prst="rect">
            <a:avLst/>
          </a:prstGeom>
          <a:noFill/>
          <a:ln w="19050">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60" name="矩形 59">
            <a:extLst>
              <a:ext uri="{FF2B5EF4-FFF2-40B4-BE49-F238E27FC236}">
                <a16:creationId xmlns:a16="http://schemas.microsoft.com/office/drawing/2014/main" id="{CB5F2F74-4236-40E4-8695-00DB8B97990F}"/>
              </a:ext>
            </a:extLst>
          </p:cNvPr>
          <p:cNvSpPr/>
          <p:nvPr/>
        </p:nvSpPr>
        <p:spPr>
          <a:xfrm>
            <a:off x="7420902" y="825318"/>
            <a:ext cx="914047" cy="2051521"/>
          </a:xfrm>
          <a:prstGeom prst="rect">
            <a:avLst/>
          </a:prstGeom>
          <a:noFill/>
          <a:ln w="19050">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61" name="矩形 60">
            <a:extLst>
              <a:ext uri="{FF2B5EF4-FFF2-40B4-BE49-F238E27FC236}">
                <a16:creationId xmlns:a16="http://schemas.microsoft.com/office/drawing/2014/main" id="{78B75B5F-2ED4-4628-9EE4-C604AB336627}"/>
              </a:ext>
            </a:extLst>
          </p:cNvPr>
          <p:cNvSpPr/>
          <p:nvPr/>
        </p:nvSpPr>
        <p:spPr>
          <a:xfrm>
            <a:off x="4020433" y="825318"/>
            <a:ext cx="914047" cy="2051521"/>
          </a:xfrm>
          <a:prstGeom prst="rect">
            <a:avLst/>
          </a:prstGeom>
          <a:noFill/>
          <a:ln w="19050">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62" name="矩形 61">
            <a:extLst>
              <a:ext uri="{FF2B5EF4-FFF2-40B4-BE49-F238E27FC236}">
                <a16:creationId xmlns:a16="http://schemas.microsoft.com/office/drawing/2014/main" id="{C1D07836-4E54-4B19-A213-5417230437DD}"/>
              </a:ext>
            </a:extLst>
          </p:cNvPr>
          <p:cNvSpPr/>
          <p:nvPr/>
        </p:nvSpPr>
        <p:spPr>
          <a:xfrm>
            <a:off x="2895561" y="825318"/>
            <a:ext cx="914047" cy="2051521"/>
          </a:xfrm>
          <a:prstGeom prst="rect">
            <a:avLst/>
          </a:prstGeom>
          <a:noFill/>
          <a:ln w="19050">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5" name="Text Placeholder 4">
            <a:extLst>
              <a:ext uri="{FF2B5EF4-FFF2-40B4-BE49-F238E27FC236}">
                <a16:creationId xmlns:a16="http://schemas.microsoft.com/office/drawing/2014/main" id="{CA8462DB-4979-4751-9BB2-7BCD234428F0}"/>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extLst>
      <p:ext uri="{BB962C8B-B14F-4D97-AF65-F5344CB8AC3E}">
        <p14:creationId xmlns:p14="http://schemas.microsoft.com/office/powerpoint/2010/main" val="399996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图表 24">
            <a:extLst>
              <a:ext uri="{FF2B5EF4-FFF2-40B4-BE49-F238E27FC236}">
                <a16:creationId xmlns:a16="http://schemas.microsoft.com/office/drawing/2014/main" id="{433510E5-E22C-4872-8062-0405F05BEC43}"/>
              </a:ext>
            </a:extLst>
          </p:cNvPr>
          <p:cNvGraphicFramePr/>
          <p:nvPr>
            <p:extLst>
              <p:ext uri="{D42A27DB-BD31-4B8C-83A1-F6EECF244321}">
                <p14:modId xmlns:p14="http://schemas.microsoft.com/office/powerpoint/2010/main" val="881874742"/>
              </p:ext>
            </p:extLst>
          </p:nvPr>
        </p:nvGraphicFramePr>
        <p:xfrm>
          <a:off x="1869500" y="812349"/>
          <a:ext cx="6611500" cy="3202295"/>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直接箭头连接符 11">
            <a:extLst>
              <a:ext uri="{FF2B5EF4-FFF2-40B4-BE49-F238E27FC236}">
                <a16:creationId xmlns:a16="http://schemas.microsoft.com/office/drawing/2014/main" id="{054CB2F7-10F5-4D7A-9F70-59293A5818FD}"/>
              </a:ext>
            </a:extLst>
          </p:cNvPr>
          <p:cNvCxnSpPr>
            <a:cxnSpLocks/>
          </p:cNvCxnSpPr>
          <p:nvPr/>
        </p:nvCxnSpPr>
        <p:spPr>
          <a:xfrm flipH="1">
            <a:off x="2535771" y="2702256"/>
            <a:ext cx="123644" cy="428639"/>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42F202FF-5AC0-4B9C-860F-AED318948DE7}"/>
              </a:ext>
            </a:extLst>
          </p:cNvPr>
          <p:cNvSpPr txBox="1"/>
          <p:nvPr/>
        </p:nvSpPr>
        <p:spPr>
          <a:xfrm>
            <a:off x="2239718" y="3148119"/>
            <a:ext cx="676235" cy="292259"/>
          </a:xfrm>
          <a:prstGeom prst="rect">
            <a:avLst/>
          </a:prstGeom>
          <a:noFill/>
        </p:spPr>
        <p:txBody>
          <a:bodyPr wrap="square" rtlCol="0">
            <a:spAutoFit/>
          </a:bodyPr>
          <a:lstStyle/>
          <a:p>
            <a:r>
              <a:rPr lang="en-US" altLang="zh-CN" sz="1299" b="1" dirty="0">
                <a:latin typeface="微软雅黑" panose="020B0503020204020204" pitchFamily="34" charset="-122"/>
                <a:ea typeface="微软雅黑" panose="020B0503020204020204" pitchFamily="34" charset="-122"/>
              </a:rPr>
              <a:t>LSTM</a:t>
            </a:r>
            <a:endParaRPr lang="zh-CN" altLang="en-US" sz="1299"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7CCD66C-9ABE-459B-9190-C74A8FED9E56}"/>
              </a:ext>
            </a:extLst>
          </p:cNvPr>
          <p:cNvSpPr txBox="1"/>
          <p:nvPr/>
        </p:nvSpPr>
        <p:spPr>
          <a:xfrm>
            <a:off x="3070709" y="2920050"/>
            <a:ext cx="1167989" cy="692113"/>
          </a:xfrm>
          <a:prstGeom prst="rect">
            <a:avLst/>
          </a:prstGeom>
          <a:noFill/>
        </p:spPr>
        <p:txBody>
          <a:bodyPr wrap="squar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pPr algn="ctr"/>
            <a:r>
              <a:rPr lang="en-US" altLang="zh-CN" sz="1299" dirty="0"/>
              <a:t>Bi-LSTM </a:t>
            </a:r>
          </a:p>
          <a:p>
            <a:pPr algn="ctr"/>
            <a:r>
              <a:rPr lang="en-US" altLang="zh-CN" sz="1299" dirty="0"/>
              <a:t>+ </a:t>
            </a:r>
          </a:p>
          <a:p>
            <a:pPr algn="ctr"/>
            <a:r>
              <a:rPr lang="en-US" altLang="zh-CN" sz="1299" dirty="0"/>
              <a:t>Attention</a:t>
            </a:r>
            <a:endParaRPr lang="zh-CN" altLang="en-US" sz="1299" dirty="0"/>
          </a:p>
        </p:txBody>
      </p:sp>
      <p:cxnSp>
        <p:nvCxnSpPr>
          <p:cNvPr id="16" name="直接箭头连接符 15">
            <a:extLst>
              <a:ext uri="{FF2B5EF4-FFF2-40B4-BE49-F238E27FC236}">
                <a16:creationId xmlns:a16="http://schemas.microsoft.com/office/drawing/2014/main" id="{324552F7-3B32-462D-A052-A68660E6583B}"/>
              </a:ext>
            </a:extLst>
          </p:cNvPr>
          <p:cNvCxnSpPr>
            <a:cxnSpLocks/>
          </p:cNvCxnSpPr>
          <p:nvPr/>
        </p:nvCxnSpPr>
        <p:spPr>
          <a:xfrm flipH="1">
            <a:off x="3612116" y="2295389"/>
            <a:ext cx="85176" cy="595354"/>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34581996-4137-4674-8AAD-DEFF6E2FA532}"/>
              </a:ext>
            </a:extLst>
          </p:cNvPr>
          <p:cNvCxnSpPr>
            <a:cxnSpLocks/>
          </p:cNvCxnSpPr>
          <p:nvPr/>
        </p:nvCxnSpPr>
        <p:spPr>
          <a:xfrm flipH="1">
            <a:off x="4649993" y="1767012"/>
            <a:ext cx="95977" cy="48496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81FB5350-A575-4570-ACB2-F7C61AAFBF30}"/>
              </a:ext>
            </a:extLst>
          </p:cNvPr>
          <p:cNvSpPr txBox="1"/>
          <p:nvPr/>
        </p:nvSpPr>
        <p:spPr>
          <a:xfrm>
            <a:off x="4144287" y="2270364"/>
            <a:ext cx="1167989" cy="292259"/>
          </a:xfrm>
          <a:prstGeom prst="rect">
            <a:avLst/>
          </a:prstGeom>
          <a:noFill/>
        </p:spPr>
        <p:txBody>
          <a:bodyPr wrap="squar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pPr algn="ctr"/>
            <a:r>
              <a:rPr lang="en-US" altLang="zh-CN" sz="1299" dirty="0"/>
              <a:t>DPCNN</a:t>
            </a:r>
            <a:endParaRPr lang="zh-CN" altLang="en-US" sz="1299" dirty="0"/>
          </a:p>
        </p:txBody>
      </p:sp>
      <p:cxnSp>
        <p:nvCxnSpPr>
          <p:cNvPr id="19" name="直接箭头连接符 18">
            <a:extLst>
              <a:ext uri="{FF2B5EF4-FFF2-40B4-BE49-F238E27FC236}">
                <a16:creationId xmlns:a16="http://schemas.microsoft.com/office/drawing/2014/main" id="{89B0F499-B355-45A2-9486-37BE6056D224}"/>
              </a:ext>
            </a:extLst>
          </p:cNvPr>
          <p:cNvCxnSpPr>
            <a:cxnSpLocks/>
          </p:cNvCxnSpPr>
          <p:nvPr/>
        </p:nvCxnSpPr>
        <p:spPr>
          <a:xfrm flipH="1">
            <a:off x="5673288" y="1666491"/>
            <a:ext cx="122965" cy="4746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DA8F5FF9-FAAF-464D-9D4B-437DA6439371}"/>
              </a:ext>
            </a:extLst>
          </p:cNvPr>
          <p:cNvSpPr txBox="1"/>
          <p:nvPr/>
        </p:nvSpPr>
        <p:spPr>
          <a:xfrm>
            <a:off x="5150861" y="2146927"/>
            <a:ext cx="1167989" cy="292259"/>
          </a:xfrm>
          <a:prstGeom prst="rect">
            <a:avLst/>
          </a:prstGeom>
          <a:noFill/>
        </p:spPr>
        <p:txBody>
          <a:bodyPr wrap="squar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pPr algn="ctr"/>
            <a:r>
              <a:rPr lang="zh-CN" altLang="en-US" sz="1299" dirty="0"/>
              <a:t>去停用词</a:t>
            </a:r>
          </a:p>
        </p:txBody>
      </p:sp>
      <p:cxnSp>
        <p:nvCxnSpPr>
          <p:cNvPr id="21" name="直接箭头连接符 20">
            <a:extLst>
              <a:ext uri="{FF2B5EF4-FFF2-40B4-BE49-F238E27FC236}">
                <a16:creationId xmlns:a16="http://schemas.microsoft.com/office/drawing/2014/main" id="{BA39942D-D691-4BA5-B89B-1E47E1BE7569}"/>
              </a:ext>
            </a:extLst>
          </p:cNvPr>
          <p:cNvCxnSpPr>
            <a:cxnSpLocks/>
          </p:cNvCxnSpPr>
          <p:nvPr/>
        </p:nvCxnSpPr>
        <p:spPr>
          <a:xfrm flipH="1">
            <a:off x="6717278" y="1567913"/>
            <a:ext cx="85694" cy="398198"/>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440C2E9E-5C25-4846-A3E4-D2149AF73A3A}"/>
              </a:ext>
            </a:extLst>
          </p:cNvPr>
          <p:cNvSpPr txBox="1"/>
          <p:nvPr/>
        </p:nvSpPr>
        <p:spPr>
          <a:xfrm>
            <a:off x="6133284" y="1975761"/>
            <a:ext cx="1167989" cy="292259"/>
          </a:xfrm>
          <a:prstGeom prst="rect">
            <a:avLst/>
          </a:prstGeom>
          <a:noFill/>
        </p:spPr>
        <p:txBody>
          <a:bodyPr wrap="squar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pPr algn="ctr"/>
            <a:r>
              <a:rPr lang="en-US" altLang="zh-CN" sz="1299" dirty="0"/>
              <a:t>HAN</a:t>
            </a:r>
            <a:endParaRPr lang="zh-CN" altLang="en-US" sz="1299" dirty="0"/>
          </a:p>
        </p:txBody>
      </p:sp>
      <p:sp>
        <p:nvSpPr>
          <p:cNvPr id="23" name="矩形 22">
            <a:extLst>
              <a:ext uri="{FF2B5EF4-FFF2-40B4-BE49-F238E27FC236}">
                <a16:creationId xmlns:a16="http://schemas.microsoft.com/office/drawing/2014/main" id="{7B9930A6-D25B-4C44-AF82-64EF057980E3}"/>
              </a:ext>
            </a:extLst>
          </p:cNvPr>
          <p:cNvSpPr/>
          <p:nvPr/>
        </p:nvSpPr>
        <p:spPr>
          <a:xfrm>
            <a:off x="2098536" y="3404278"/>
            <a:ext cx="995722" cy="314573"/>
          </a:xfrm>
          <a:prstGeom prst="rect">
            <a:avLst/>
          </a:prstGeom>
          <a:noFill/>
          <a:ln>
            <a:noFill/>
          </a:ln>
        </p:spPr>
        <p:txBody>
          <a:bodyPr wrap="none" rtlCol="0" anchor="t">
            <a:spAutoFit/>
          </a:bodyPr>
          <a:lstStyle/>
          <a:p>
            <a:pPr algn="ctr"/>
            <a:r>
              <a:rPr lang="en-US" altLang="zh-CN" sz="1444" b="1" dirty="0">
                <a:solidFill>
                  <a:srgbClr val="C00000"/>
                </a:solidFill>
                <a:latin typeface="微软雅黑" panose="020B0503020204020204" pitchFamily="34" charset="-122"/>
                <a:ea typeface="微软雅黑" panose="020B0503020204020204" pitchFamily="34" charset="-122"/>
              </a:rPr>
              <a:t>Rank: 70</a:t>
            </a:r>
          </a:p>
        </p:txBody>
      </p:sp>
      <p:cxnSp>
        <p:nvCxnSpPr>
          <p:cNvPr id="26" name="直接箭头连接符 25">
            <a:extLst>
              <a:ext uri="{FF2B5EF4-FFF2-40B4-BE49-F238E27FC236}">
                <a16:creationId xmlns:a16="http://schemas.microsoft.com/office/drawing/2014/main" id="{8929B87E-B410-416F-B683-24803A3939AC}"/>
              </a:ext>
            </a:extLst>
          </p:cNvPr>
          <p:cNvCxnSpPr>
            <a:cxnSpLocks/>
          </p:cNvCxnSpPr>
          <p:nvPr/>
        </p:nvCxnSpPr>
        <p:spPr>
          <a:xfrm flipH="1">
            <a:off x="7772779" y="1303223"/>
            <a:ext cx="69970" cy="463788"/>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8" name="矩形 27">
            <a:extLst>
              <a:ext uri="{FF2B5EF4-FFF2-40B4-BE49-F238E27FC236}">
                <a16:creationId xmlns:a16="http://schemas.microsoft.com/office/drawing/2014/main" id="{39CFF06E-439B-4B56-B320-2503C228A041}"/>
              </a:ext>
            </a:extLst>
          </p:cNvPr>
          <p:cNvSpPr/>
          <p:nvPr/>
        </p:nvSpPr>
        <p:spPr>
          <a:xfrm>
            <a:off x="6219417" y="2251980"/>
            <a:ext cx="995722" cy="314573"/>
          </a:xfrm>
          <a:prstGeom prst="rect">
            <a:avLst/>
          </a:prstGeom>
          <a:noFill/>
          <a:ln>
            <a:noFill/>
          </a:ln>
        </p:spPr>
        <p:txBody>
          <a:bodyPr wrap="none" rtlCol="0" anchor="t">
            <a:spAutoFit/>
          </a:bodyPr>
          <a:lstStyle/>
          <a:p>
            <a:pPr algn="ctr"/>
            <a:r>
              <a:rPr lang="en-US" altLang="zh-CN" sz="1444" b="1" dirty="0">
                <a:solidFill>
                  <a:srgbClr val="C00000"/>
                </a:solidFill>
                <a:latin typeface="微软雅黑" panose="020B0503020204020204" pitchFamily="34" charset="-122"/>
                <a:ea typeface="微软雅黑" panose="020B0503020204020204" pitchFamily="34" charset="-122"/>
              </a:rPr>
              <a:t>Rank: 30</a:t>
            </a:r>
          </a:p>
        </p:txBody>
      </p:sp>
      <p:sp>
        <p:nvSpPr>
          <p:cNvPr id="29" name="矩形 28">
            <a:extLst>
              <a:ext uri="{FF2B5EF4-FFF2-40B4-BE49-F238E27FC236}">
                <a16:creationId xmlns:a16="http://schemas.microsoft.com/office/drawing/2014/main" id="{E2DBFE7A-A55A-4E89-94D5-5B45E7EFF93B}"/>
              </a:ext>
            </a:extLst>
          </p:cNvPr>
          <p:cNvSpPr/>
          <p:nvPr/>
        </p:nvSpPr>
        <p:spPr>
          <a:xfrm>
            <a:off x="7274918" y="1996779"/>
            <a:ext cx="995722" cy="314573"/>
          </a:xfrm>
          <a:prstGeom prst="rect">
            <a:avLst/>
          </a:prstGeom>
          <a:noFill/>
          <a:ln>
            <a:noFill/>
          </a:ln>
        </p:spPr>
        <p:txBody>
          <a:bodyPr wrap="none" rtlCol="0" anchor="t">
            <a:spAutoFit/>
          </a:bodyPr>
          <a:lstStyle/>
          <a:p>
            <a:pPr algn="ctr"/>
            <a:r>
              <a:rPr lang="en-US" altLang="zh-CN" sz="1444" b="1" dirty="0">
                <a:solidFill>
                  <a:srgbClr val="C00000"/>
                </a:solidFill>
                <a:latin typeface="微软雅黑" panose="020B0503020204020204" pitchFamily="34" charset="-122"/>
                <a:ea typeface="微软雅黑" panose="020B0503020204020204" pitchFamily="34" charset="-122"/>
              </a:rPr>
              <a:t>Rank: 18</a:t>
            </a:r>
          </a:p>
        </p:txBody>
      </p:sp>
      <p:sp>
        <p:nvSpPr>
          <p:cNvPr id="31" name="文本框 30">
            <a:extLst>
              <a:ext uri="{FF2B5EF4-FFF2-40B4-BE49-F238E27FC236}">
                <a16:creationId xmlns:a16="http://schemas.microsoft.com/office/drawing/2014/main" id="{EA45E477-0DFE-4EBA-9B83-1F7662669946}"/>
              </a:ext>
            </a:extLst>
          </p:cNvPr>
          <p:cNvSpPr txBox="1"/>
          <p:nvPr/>
        </p:nvSpPr>
        <p:spPr>
          <a:xfrm>
            <a:off x="7200523" y="1746719"/>
            <a:ext cx="1167989" cy="292259"/>
          </a:xfrm>
          <a:prstGeom prst="rect">
            <a:avLst/>
          </a:prstGeom>
          <a:noFill/>
        </p:spPr>
        <p:txBody>
          <a:bodyPr wrap="squar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pPr algn="ctr"/>
            <a:r>
              <a:rPr lang="en-US" altLang="zh-CN" sz="1299" dirty="0"/>
              <a:t>NEZHA</a:t>
            </a:r>
            <a:endParaRPr lang="zh-CN" altLang="en-US" sz="1299" dirty="0"/>
          </a:p>
        </p:txBody>
      </p:sp>
      <p:sp>
        <p:nvSpPr>
          <p:cNvPr id="24" name="矩形 23">
            <a:extLst>
              <a:ext uri="{FF2B5EF4-FFF2-40B4-BE49-F238E27FC236}">
                <a16:creationId xmlns:a16="http://schemas.microsoft.com/office/drawing/2014/main" id="{4FAE1F91-EAC4-41C6-A642-D53EF17814D1}"/>
              </a:ext>
            </a:extLst>
          </p:cNvPr>
          <p:cNvSpPr/>
          <p:nvPr/>
        </p:nvSpPr>
        <p:spPr>
          <a:xfrm>
            <a:off x="1486441" y="756983"/>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27" name="文本框 26">
            <a:extLst>
              <a:ext uri="{FF2B5EF4-FFF2-40B4-BE49-F238E27FC236}">
                <a16:creationId xmlns:a16="http://schemas.microsoft.com/office/drawing/2014/main" id="{6BB70492-4B14-43AB-8DA1-94261D181F9E}"/>
              </a:ext>
            </a:extLst>
          </p:cNvPr>
          <p:cNvSpPr txBox="1"/>
          <p:nvPr/>
        </p:nvSpPr>
        <p:spPr>
          <a:xfrm>
            <a:off x="4535813" y="537190"/>
            <a:ext cx="1327675"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初赛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成绩</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32" name="Text Placeholder 4">
            <a:extLst>
              <a:ext uri="{FF2B5EF4-FFF2-40B4-BE49-F238E27FC236}">
                <a16:creationId xmlns:a16="http://schemas.microsoft.com/office/drawing/2014/main" id="{13730CB8-94CB-471D-909D-4D46DAECDA17}"/>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custDataLst>
      <p:tags r:id="rId1"/>
    </p:custDataLst>
    <p:extLst>
      <p:ext uri="{BB962C8B-B14F-4D97-AF65-F5344CB8AC3E}">
        <p14:creationId xmlns:p14="http://schemas.microsoft.com/office/powerpoint/2010/main" val="138927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4">
                                            <p:txEl>
                                              <p:pRg st="0" end="0"/>
                                            </p:txEl>
                                          </p:spTgt>
                                        </p:tgtEl>
                                      </p:cBhvr>
                                    </p:animEffect>
                                    <p:animScale>
                                      <p:cBhvr>
                                        <p:cTn id="7" dur="250" autoRev="1" fill="hold"/>
                                        <p:tgtEl>
                                          <p:spTgt spid="14">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5">
                                            <p:txEl>
                                              <p:pRg st="0" end="0"/>
                                            </p:txEl>
                                          </p:spTgt>
                                        </p:tgtEl>
                                      </p:cBhvr>
                                    </p:animEffect>
                                    <p:animScale>
                                      <p:cBhvr>
                                        <p:cTn id="12" dur="250" autoRev="1" fill="hold"/>
                                        <p:tgtEl>
                                          <p:spTgt spid="15">
                                            <p:txEl>
                                              <p:pRg st="0" end="0"/>
                                            </p:txEl>
                                          </p:spTgt>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15">
                                            <p:txEl>
                                              <p:pRg st="1" end="1"/>
                                            </p:txEl>
                                          </p:spTgt>
                                        </p:tgtEl>
                                      </p:cBhvr>
                                    </p:animEffect>
                                    <p:animScale>
                                      <p:cBhvr>
                                        <p:cTn id="15" dur="250" autoRev="1" fill="hold"/>
                                        <p:tgtEl>
                                          <p:spTgt spid="15">
                                            <p:txEl>
                                              <p:pRg st="1" end="1"/>
                                            </p:txEl>
                                          </p:spTgt>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15">
                                            <p:txEl>
                                              <p:pRg st="2" end="2"/>
                                            </p:txEl>
                                          </p:spTgt>
                                        </p:tgtEl>
                                      </p:cBhvr>
                                    </p:animEffect>
                                    <p:animScale>
                                      <p:cBhvr>
                                        <p:cTn id="18" dur="250" autoRev="1" fill="hold"/>
                                        <p:tgtEl>
                                          <p:spTgt spid="15">
                                            <p:txEl>
                                              <p:pRg st="2" end="2"/>
                                            </p:txEl>
                                          </p:spTgt>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18"/>
                                        </p:tgtEl>
                                      </p:cBhvr>
                                    </p:animEffect>
                                    <p:animScale>
                                      <p:cBhvr>
                                        <p:cTn id="23" dur="250" autoRev="1" fill="hold"/>
                                        <p:tgtEl>
                                          <p:spTgt spid="18"/>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20"/>
                                        </p:tgtEl>
                                      </p:cBhvr>
                                    </p:animEffect>
                                    <p:animScale>
                                      <p:cBhvr>
                                        <p:cTn id="26" dur="250" autoRev="1" fill="hold"/>
                                        <p:tgtEl>
                                          <p:spTgt spid="20"/>
                                        </p:tgtEl>
                                      </p:cBhvr>
                                      <p:by x="105000" y="105000"/>
                                    </p:animScale>
                                  </p:childTnLst>
                                </p:cTn>
                              </p:par>
                              <p:par>
                                <p:cTn id="27" presetID="26" presetClass="emph" presetSubtype="0" fill="hold" grpId="0" nodeType="withEffect">
                                  <p:stCondLst>
                                    <p:cond delay="0"/>
                                  </p:stCondLst>
                                  <p:childTnLst>
                                    <p:animEffect transition="out" filter="fade">
                                      <p:cBhvr>
                                        <p:cTn id="28" dur="500" tmFilter="0, 0; .2, .5; .8, .5; 1, 0"/>
                                        <p:tgtEl>
                                          <p:spTgt spid="22"/>
                                        </p:tgtEl>
                                      </p:cBhvr>
                                    </p:animEffect>
                                    <p:animScale>
                                      <p:cBhvr>
                                        <p:cTn id="29" dur="250" autoRev="1" fill="hold"/>
                                        <p:tgtEl>
                                          <p:spTgt spid="22"/>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0" nodeType="clickEffect">
                                  <p:stCondLst>
                                    <p:cond delay="0"/>
                                  </p:stCondLst>
                                  <p:childTnLst>
                                    <p:animEffect transition="out" filter="fade">
                                      <p:cBhvr>
                                        <p:cTn id="33" dur="500" tmFilter="0, 0; .2, .5; .8, .5; 1, 0"/>
                                        <p:tgtEl>
                                          <p:spTgt spid="31"/>
                                        </p:tgtEl>
                                      </p:cBhvr>
                                    </p:animEffect>
                                    <p:animScale>
                                      <p:cBhvr>
                                        <p:cTn id="34"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E3F03E7-26AC-4D39-83DB-E0A73A81ADE5}"/>
              </a:ext>
            </a:extLst>
          </p:cNvPr>
          <p:cNvPicPr>
            <a:picLocks noChangeAspect="1"/>
          </p:cNvPicPr>
          <p:nvPr/>
        </p:nvPicPr>
        <p:blipFill>
          <a:blip r:embed="rId3">
            <a:clrChange>
              <a:clrFrom>
                <a:srgbClr val="DAEEFF"/>
              </a:clrFrom>
              <a:clrTo>
                <a:srgbClr val="DAEEFF">
                  <a:alpha val="0"/>
                </a:srgbClr>
              </a:clrTo>
            </a:clrChange>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Lst>
          </a:blip>
          <a:stretch>
            <a:fillRect/>
          </a:stretch>
        </p:blipFill>
        <p:spPr>
          <a:xfrm>
            <a:off x="1886432" y="876976"/>
            <a:ext cx="1757739" cy="1299167"/>
          </a:xfrm>
          <a:prstGeom prst="rect">
            <a:avLst/>
          </a:prstGeom>
          <a:effectLst>
            <a:outerShdw sx="1000" sy="1000" algn="ctr" rotWithShape="0">
              <a:srgbClr val="000000"/>
            </a:outerShdw>
          </a:effectLst>
        </p:spPr>
      </p:pic>
      <p:pic>
        <p:nvPicPr>
          <p:cNvPr id="11" name="图片 10">
            <a:extLst>
              <a:ext uri="{FF2B5EF4-FFF2-40B4-BE49-F238E27FC236}">
                <a16:creationId xmlns:a16="http://schemas.microsoft.com/office/drawing/2014/main" id="{D8A35DA6-A3BC-4603-90F2-513BE76B1C3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rcRect/>
          <a:stretch/>
        </p:blipFill>
        <p:spPr>
          <a:xfrm>
            <a:off x="1879943" y="2485695"/>
            <a:ext cx="1757739" cy="1299167"/>
          </a:xfrm>
          <a:prstGeom prst="rect">
            <a:avLst/>
          </a:prstGeom>
        </p:spPr>
      </p:pic>
      <p:pic>
        <p:nvPicPr>
          <p:cNvPr id="13" name="图片 12">
            <a:extLst>
              <a:ext uri="{FF2B5EF4-FFF2-40B4-BE49-F238E27FC236}">
                <a16:creationId xmlns:a16="http://schemas.microsoft.com/office/drawing/2014/main" id="{CAB6DE28-0D9F-4A5A-BCAD-4DFDFB0A4A1A}"/>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4105749" y="878226"/>
            <a:ext cx="1757739" cy="1299167"/>
          </a:xfrm>
          <a:prstGeom prst="rect">
            <a:avLst/>
          </a:prstGeom>
        </p:spPr>
      </p:pic>
      <p:pic>
        <p:nvPicPr>
          <p:cNvPr id="14" name="图片 13">
            <a:extLst>
              <a:ext uri="{FF2B5EF4-FFF2-40B4-BE49-F238E27FC236}">
                <a16:creationId xmlns:a16="http://schemas.microsoft.com/office/drawing/2014/main" id="{7D5F9D11-F87D-41F9-9C75-6CECE8664BB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Lst>
          </a:blip>
          <a:srcRect/>
          <a:stretch/>
        </p:blipFill>
        <p:spPr>
          <a:xfrm>
            <a:off x="4105749" y="2500999"/>
            <a:ext cx="1757739" cy="1299167"/>
          </a:xfrm>
          <a:prstGeom prst="rect">
            <a:avLst/>
          </a:prstGeom>
        </p:spPr>
      </p:pic>
      <p:sp>
        <p:nvSpPr>
          <p:cNvPr id="17" name="文本框 27">
            <a:extLst>
              <a:ext uri="{FF2B5EF4-FFF2-40B4-BE49-F238E27FC236}">
                <a16:creationId xmlns:a16="http://schemas.microsoft.com/office/drawing/2014/main" id="{43A0EF33-6FD5-4551-A837-A66BC518BC49}"/>
              </a:ext>
            </a:extLst>
          </p:cNvPr>
          <p:cNvSpPr txBox="1"/>
          <p:nvPr/>
        </p:nvSpPr>
        <p:spPr>
          <a:xfrm>
            <a:off x="2151843" y="2197011"/>
            <a:ext cx="1143881" cy="3145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444" b="1" dirty="0">
                <a:solidFill>
                  <a:srgbClr val="0000CC"/>
                </a:solidFill>
                <a:latin typeface="微软雅黑" panose="020B0503020204020204" pitchFamily="34" charset="-122"/>
                <a:ea typeface="微软雅黑" panose="020B0503020204020204" pitchFamily="34" charset="-122"/>
              </a:rPr>
              <a:t>DPCNN</a:t>
            </a:r>
            <a:endParaRPr lang="zh-CN" altLang="en-US" sz="1444" b="1" dirty="0">
              <a:solidFill>
                <a:srgbClr val="0000CC"/>
              </a:solidFill>
              <a:latin typeface="微软雅黑" panose="020B0503020204020204" pitchFamily="34" charset="-122"/>
              <a:ea typeface="微软雅黑" panose="020B0503020204020204" pitchFamily="34" charset="-122"/>
            </a:endParaRPr>
          </a:p>
        </p:txBody>
      </p:sp>
      <p:sp>
        <p:nvSpPr>
          <p:cNvPr id="18" name="文本框 27">
            <a:extLst>
              <a:ext uri="{FF2B5EF4-FFF2-40B4-BE49-F238E27FC236}">
                <a16:creationId xmlns:a16="http://schemas.microsoft.com/office/drawing/2014/main" id="{D5340DB5-E3D0-4954-82F7-0E8B3F4A661E}"/>
              </a:ext>
            </a:extLst>
          </p:cNvPr>
          <p:cNvSpPr txBox="1"/>
          <p:nvPr/>
        </p:nvSpPr>
        <p:spPr>
          <a:xfrm>
            <a:off x="4412975" y="2214788"/>
            <a:ext cx="1143881" cy="3145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444" b="1" dirty="0">
                <a:solidFill>
                  <a:srgbClr val="0066CC"/>
                </a:solidFill>
                <a:latin typeface="微软雅黑" panose="020B0503020204020204" pitchFamily="34" charset="-122"/>
                <a:ea typeface="微软雅黑" panose="020B0503020204020204" pitchFamily="34" charset="-122"/>
              </a:rPr>
              <a:t>LSTM</a:t>
            </a:r>
            <a:endParaRPr lang="zh-CN" altLang="en-US" sz="1444" b="1" dirty="0">
              <a:solidFill>
                <a:srgbClr val="0066CC"/>
              </a:solidFill>
              <a:latin typeface="微软雅黑" panose="020B0503020204020204" pitchFamily="34" charset="-122"/>
              <a:ea typeface="微软雅黑" panose="020B0503020204020204" pitchFamily="34" charset="-122"/>
            </a:endParaRPr>
          </a:p>
        </p:txBody>
      </p:sp>
      <p:sp>
        <p:nvSpPr>
          <p:cNvPr id="19" name="文本框 27">
            <a:extLst>
              <a:ext uri="{FF2B5EF4-FFF2-40B4-BE49-F238E27FC236}">
                <a16:creationId xmlns:a16="http://schemas.microsoft.com/office/drawing/2014/main" id="{41B678EC-3FC1-4199-85EF-E2F99897C9DE}"/>
              </a:ext>
            </a:extLst>
          </p:cNvPr>
          <p:cNvSpPr txBox="1"/>
          <p:nvPr/>
        </p:nvSpPr>
        <p:spPr>
          <a:xfrm>
            <a:off x="2151842" y="3800166"/>
            <a:ext cx="1143881" cy="3145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444" b="1" dirty="0">
                <a:solidFill>
                  <a:srgbClr val="6600CC"/>
                </a:solidFill>
                <a:latin typeface="微软雅黑" panose="020B0503020204020204" pitchFamily="34" charset="-122"/>
                <a:ea typeface="微软雅黑" panose="020B0503020204020204" pitchFamily="34" charset="-122"/>
              </a:rPr>
              <a:t>HAN</a:t>
            </a:r>
            <a:endParaRPr lang="zh-CN" altLang="en-US" sz="1444" b="1" dirty="0">
              <a:solidFill>
                <a:srgbClr val="6600CC"/>
              </a:solidFill>
              <a:latin typeface="微软雅黑" panose="020B0503020204020204" pitchFamily="34" charset="-122"/>
              <a:ea typeface="微软雅黑" panose="020B0503020204020204" pitchFamily="34" charset="-122"/>
            </a:endParaRPr>
          </a:p>
        </p:txBody>
      </p:sp>
      <p:sp>
        <p:nvSpPr>
          <p:cNvPr id="20" name="文本框 27">
            <a:extLst>
              <a:ext uri="{FF2B5EF4-FFF2-40B4-BE49-F238E27FC236}">
                <a16:creationId xmlns:a16="http://schemas.microsoft.com/office/drawing/2014/main" id="{46DC507F-7D4F-497B-B02B-CEF02A1A7C69}"/>
              </a:ext>
            </a:extLst>
          </p:cNvPr>
          <p:cNvSpPr txBox="1"/>
          <p:nvPr/>
        </p:nvSpPr>
        <p:spPr>
          <a:xfrm>
            <a:off x="4420272" y="3801979"/>
            <a:ext cx="1143881" cy="3145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444" b="1" dirty="0">
                <a:solidFill>
                  <a:srgbClr val="006699"/>
                </a:solidFill>
                <a:latin typeface="微软雅黑" panose="020B0503020204020204" pitchFamily="34" charset="-122"/>
                <a:ea typeface="微软雅黑" panose="020B0503020204020204" pitchFamily="34" charset="-122"/>
              </a:rPr>
              <a:t>NEZHA</a:t>
            </a:r>
            <a:endParaRPr lang="zh-CN" altLang="en-US" sz="1444" b="1" dirty="0">
              <a:solidFill>
                <a:srgbClr val="006699"/>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BC7B7FC5-9EB3-47EE-AFDD-0C07F084F052}"/>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rcRect/>
          <a:stretch/>
        </p:blipFill>
        <p:spPr>
          <a:xfrm>
            <a:off x="6453563" y="1175454"/>
            <a:ext cx="2161547" cy="2078667"/>
          </a:xfrm>
          <a:prstGeom prst="rect">
            <a:avLst/>
          </a:prstGeom>
        </p:spPr>
      </p:pic>
      <p:sp>
        <p:nvSpPr>
          <p:cNvPr id="22" name="文本框 27">
            <a:extLst>
              <a:ext uri="{FF2B5EF4-FFF2-40B4-BE49-F238E27FC236}">
                <a16:creationId xmlns:a16="http://schemas.microsoft.com/office/drawing/2014/main" id="{CB4D1B66-4848-4B3C-9E55-857F548576B9}"/>
              </a:ext>
            </a:extLst>
          </p:cNvPr>
          <p:cNvSpPr txBox="1"/>
          <p:nvPr/>
        </p:nvSpPr>
        <p:spPr>
          <a:xfrm>
            <a:off x="6857787" y="3329523"/>
            <a:ext cx="1336175" cy="3145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444" b="1" dirty="0">
                <a:solidFill>
                  <a:srgbClr val="376DFF"/>
                </a:solidFill>
                <a:latin typeface="微软雅黑" panose="020B0503020204020204" pitchFamily="34" charset="-122"/>
                <a:ea typeface="微软雅黑" panose="020B0503020204020204" pitchFamily="34" charset="-122"/>
              </a:rPr>
              <a:t>merge</a:t>
            </a:r>
            <a:endParaRPr lang="zh-CN" altLang="en-US" sz="1444" b="1" dirty="0">
              <a:solidFill>
                <a:srgbClr val="376DFF"/>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3CEF683-626B-496D-900F-38CEB5C15E97}"/>
              </a:ext>
            </a:extLst>
          </p:cNvPr>
          <p:cNvSpPr/>
          <p:nvPr/>
        </p:nvSpPr>
        <p:spPr>
          <a:xfrm>
            <a:off x="1486441" y="736511"/>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6" name="文本框 15">
            <a:extLst>
              <a:ext uri="{FF2B5EF4-FFF2-40B4-BE49-F238E27FC236}">
                <a16:creationId xmlns:a16="http://schemas.microsoft.com/office/drawing/2014/main" id="{1601FBE4-B605-4BB6-BE61-330E10B6B238}"/>
              </a:ext>
            </a:extLst>
          </p:cNvPr>
          <p:cNvSpPr txBox="1"/>
          <p:nvPr/>
        </p:nvSpPr>
        <p:spPr>
          <a:xfrm>
            <a:off x="4535813" y="516718"/>
            <a:ext cx="1327675"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结果可视化</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2" name="加号 1">
            <a:extLst>
              <a:ext uri="{FF2B5EF4-FFF2-40B4-BE49-F238E27FC236}">
                <a16:creationId xmlns:a16="http://schemas.microsoft.com/office/drawing/2014/main" id="{0375CC2C-8A45-496E-9DAE-844D6F853263}"/>
              </a:ext>
            </a:extLst>
          </p:cNvPr>
          <p:cNvSpPr/>
          <p:nvPr/>
        </p:nvSpPr>
        <p:spPr>
          <a:xfrm>
            <a:off x="3618645" y="1993903"/>
            <a:ext cx="519667" cy="659977"/>
          </a:xfrm>
          <a:prstGeom prst="mathPlus">
            <a:avLst>
              <a:gd name="adj1" fmla="val 7238"/>
            </a:avLst>
          </a:prstGeom>
          <a:solidFill>
            <a:srgbClr val="E76B80"/>
          </a:solidFill>
          <a:ln>
            <a:solidFill>
              <a:srgbClr val="E76B8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299">
              <a:ln>
                <a:solidFill>
                  <a:schemeClr val="accent2">
                    <a:lumMod val="40000"/>
                    <a:lumOff val="60000"/>
                  </a:schemeClr>
                </a:solidFill>
              </a:ln>
              <a:solidFill>
                <a:schemeClr val="accent2">
                  <a:lumMod val="40000"/>
                  <a:lumOff val="60000"/>
                </a:schemeClr>
              </a:solidFill>
            </a:endParaRPr>
          </a:p>
        </p:txBody>
      </p:sp>
      <p:sp>
        <p:nvSpPr>
          <p:cNvPr id="3" name="等号 2">
            <a:extLst>
              <a:ext uri="{FF2B5EF4-FFF2-40B4-BE49-F238E27FC236}">
                <a16:creationId xmlns:a16="http://schemas.microsoft.com/office/drawing/2014/main" id="{C9DEE2BB-8F84-40A7-A2AE-C30D142EAF36}"/>
              </a:ext>
            </a:extLst>
          </p:cNvPr>
          <p:cNvSpPr/>
          <p:nvPr/>
        </p:nvSpPr>
        <p:spPr>
          <a:xfrm>
            <a:off x="5850475" y="2046298"/>
            <a:ext cx="519667" cy="545620"/>
          </a:xfrm>
          <a:prstGeom prst="mathEqual">
            <a:avLst>
              <a:gd name="adj1" fmla="val 8012"/>
              <a:gd name="adj2" fmla="val 11760"/>
            </a:avLst>
          </a:prstGeom>
          <a:solidFill>
            <a:srgbClr val="E76B80"/>
          </a:solidFill>
          <a:ln>
            <a:solidFill>
              <a:srgbClr val="E7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solidFill>
                <a:schemeClr val="tx1"/>
              </a:solidFill>
            </a:endParaRPr>
          </a:p>
        </p:txBody>
      </p:sp>
      <p:sp>
        <p:nvSpPr>
          <p:cNvPr id="25" name="Text Placeholder 4">
            <a:extLst>
              <a:ext uri="{FF2B5EF4-FFF2-40B4-BE49-F238E27FC236}">
                <a16:creationId xmlns:a16="http://schemas.microsoft.com/office/drawing/2014/main" id="{C7181E9A-5788-40D0-9956-5A79563DB60F}"/>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extLst>
      <p:ext uri="{BB962C8B-B14F-4D97-AF65-F5344CB8AC3E}">
        <p14:creationId xmlns:p14="http://schemas.microsoft.com/office/powerpoint/2010/main" val="383720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09085" y="752502"/>
            <a:ext cx="6332325" cy="617798"/>
          </a:xfrm>
          <a:prstGeom prst="rect">
            <a:avLst/>
          </a:prstGeom>
          <a:noFill/>
        </p:spPr>
        <p:txBody>
          <a:bodyPr wrap="square" rtlCol="0">
            <a:spAutoFit/>
          </a:bodyPr>
          <a:lstStyle/>
          <a:p>
            <a:pPr>
              <a:lnSpc>
                <a:spcPct val="150000"/>
              </a:lnSpc>
              <a:spcBef>
                <a:spcPts val="144"/>
              </a:spcBef>
              <a:spcAft>
                <a:spcPts val="144"/>
              </a:spcAft>
              <a:buClr>
                <a:srgbClr val="5B9BD5"/>
              </a:buClr>
            </a:pPr>
            <a:r>
              <a:rPr lang="en-US" altLang="zh-CN" sz="1299" b="1" dirty="0">
                <a:latin typeface="微软雅黑" panose="020B0503020204020204" pitchFamily="34" charset="-122"/>
                <a:ea typeface="微软雅黑" panose="020B0503020204020204" pitchFamily="34" charset="-122"/>
                <a:cs typeface="Microsoft YaHei Bold" panose="020B0503020204020204" charset="-122"/>
              </a:rPr>
              <a:t>N</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oah</a:t>
            </a:r>
            <a:r>
              <a:rPr lang="en-US" altLang="zh-CN" sz="1299"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s Ark: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N</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EZHA Trained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J</a:t>
            </a:r>
            <a:r>
              <a:rPr lang="en-US" altLang="zh-CN" sz="1299" b="1" dirty="0" err="1">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O</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intly</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and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Sep</a:t>
            </a:r>
            <a:r>
              <a:rPr lang="en-US" altLang="zh-CN" sz="1299" b="1" dirty="0" err="1">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A</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rately</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with </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H</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AN, L</a:t>
            </a:r>
            <a:r>
              <a:rPr lang="en-US" altLang="zh-CN" sz="1299" b="1" dirty="0">
                <a:solidFill>
                  <a:prstClr val="black"/>
                </a:solidFill>
                <a:highlight>
                  <a:srgbClr val="FFFF00"/>
                </a:highlight>
                <a:latin typeface="微软雅黑" panose="020B0503020204020204" pitchFamily="34" charset="-122"/>
                <a:ea typeface="微软雅黑" panose="020B0503020204020204" pitchFamily="34" charset="-122"/>
                <a:cs typeface="Microsoft YaHei Bold" panose="020B0503020204020204" charset="-122"/>
              </a:rPr>
              <a:t>S</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TM and </a:t>
            </a:r>
          </a:p>
          <a:p>
            <a:pPr>
              <a:spcBef>
                <a:spcPts val="144"/>
              </a:spcBef>
              <a:spcAft>
                <a:spcPts val="144"/>
              </a:spcAft>
              <a:buClr>
                <a:srgbClr val="5B9BD5"/>
              </a:buClr>
            </a:pP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Deep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Pyr</a:t>
            </a:r>
            <a:r>
              <a:rPr lang="en-US" altLang="zh-CN" sz="1299" b="1" dirty="0" err="1">
                <a:solidFill>
                  <a:prstClr val="black"/>
                </a:solidFill>
                <a:highlight>
                  <a:srgbClr val="00FFFF"/>
                </a:highlight>
                <a:latin typeface="微软雅黑" panose="020B0503020204020204" pitchFamily="34" charset="-122"/>
                <a:ea typeface="微软雅黑" panose="020B0503020204020204" pitchFamily="34" charset="-122"/>
                <a:cs typeface="Microsoft YaHei Bold" panose="020B0503020204020204" charset="-122"/>
              </a:rPr>
              <a:t>A</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mid</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Convolutional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Neu</a:t>
            </a:r>
            <a:r>
              <a:rPr lang="en-US" altLang="zh-CN" sz="1299" b="1" dirty="0" err="1">
                <a:solidFill>
                  <a:prstClr val="black"/>
                </a:solidFill>
                <a:highlight>
                  <a:srgbClr val="00FFFF"/>
                </a:highlight>
                <a:latin typeface="微软雅黑" panose="020B0503020204020204" pitchFamily="34" charset="-122"/>
                <a:ea typeface="微软雅黑" panose="020B0503020204020204" pitchFamily="34" charset="-122"/>
                <a:cs typeface="Microsoft YaHei Bold" panose="020B0503020204020204" charset="-122"/>
              </a:rPr>
              <a:t>R</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al</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Networ</a:t>
            </a:r>
            <a:r>
              <a:rPr lang="en-US" altLang="zh-CN" sz="1299" b="1" dirty="0" err="1">
                <a:solidFill>
                  <a:prstClr val="black"/>
                </a:solidFill>
                <a:highlight>
                  <a:srgbClr val="00FFFF"/>
                </a:highlight>
                <a:latin typeface="微软雅黑" panose="020B0503020204020204" pitchFamily="34" charset="-122"/>
                <a:ea typeface="微软雅黑" panose="020B0503020204020204" pitchFamily="34" charset="-122"/>
                <a:cs typeface="Microsoft YaHei Bold" panose="020B0503020204020204" charset="-122"/>
              </a:rPr>
              <a:t>K</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s</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endParaRPr lang="en-US" altLang="zh-CN" sz="1299"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4CD84DE-66FF-4C0D-BC3F-D6CAED8E6AB5}"/>
              </a:ext>
            </a:extLst>
          </p:cNvPr>
          <p:cNvSpPr/>
          <p:nvPr/>
        </p:nvSpPr>
        <p:spPr>
          <a:xfrm>
            <a:off x="1586098" y="1912061"/>
            <a:ext cx="539153" cy="1084967"/>
          </a:xfrm>
          <a:prstGeom prst="rect">
            <a:avLst/>
          </a:prstGeom>
          <a:solidFill>
            <a:srgbClr val="BBC5D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B9B1306-FBCD-4547-8488-42799D505DC8}"/>
              </a:ext>
            </a:extLst>
          </p:cNvPr>
          <p:cNvSpPr txBox="1"/>
          <p:nvPr/>
        </p:nvSpPr>
        <p:spPr>
          <a:xfrm>
            <a:off x="1576710" y="2081937"/>
            <a:ext cx="623857"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Input</a:t>
            </a:r>
            <a:endParaRPr lang="zh-CN" altLang="en-US" sz="1011" b="1">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AD5774B5-E976-4DF2-B414-7BB360E83EDC}"/>
              </a:ext>
            </a:extLst>
          </p:cNvPr>
          <p:cNvSpPr/>
          <p:nvPr/>
        </p:nvSpPr>
        <p:spPr>
          <a:xfrm>
            <a:off x="1619573" y="2601870"/>
            <a:ext cx="475830" cy="225742"/>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Data</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90E1A41-160F-4D80-A41A-43DAAC5E9AF1}"/>
              </a:ext>
            </a:extLst>
          </p:cNvPr>
          <p:cNvSpPr/>
          <p:nvPr/>
        </p:nvSpPr>
        <p:spPr>
          <a:xfrm>
            <a:off x="2321977" y="1847280"/>
            <a:ext cx="960956" cy="1300289"/>
          </a:xfrm>
          <a:prstGeom prst="rect">
            <a:avLst/>
          </a:prstGeom>
          <a:solidFill>
            <a:srgbClr val="9AC4E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BD9C713-6880-4A8E-9338-6181DF1F3AC2}"/>
              </a:ext>
            </a:extLst>
          </p:cNvPr>
          <p:cNvSpPr txBox="1"/>
          <p:nvPr/>
        </p:nvSpPr>
        <p:spPr>
          <a:xfrm>
            <a:off x="2371140" y="1963424"/>
            <a:ext cx="1136105"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Preprocess</a:t>
            </a:r>
            <a:endParaRPr lang="zh-CN" altLang="en-US" sz="1011" b="1">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290314EA-99FF-466C-8F9D-889166663042}"/>
              </a:ext>
            </a:extLst>
          </p:cNvPr>
          <p:cNvSpPr/>
          <p:nvPr/>
        </p:nvSpPr>
        <p:spPr>
          <a:xfrm>
            <a:off x="2377641" y="2331994"/>
            <a:ext cx="859567" cy="225742"/>
          </a:xfrm>
          <a:prstGeom prst="roundRect">
            <a:avLst/>
          </a:prstGeom>
          <a:solidFill>
            <a:srgbClr val="D9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One-Hot</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F93EDE4A-5CE7-4899-AFE6-506DB5D7BD8D}"/>
              </a:ext>
            </a:extLst>
          </p:cNvPr>
          <p:cNvSpPr/>
          <p:nvPr/>
        </p:nvSpPr>
        <p:spPr>
          <a:xfrm>
            <a:off x="2371140" y="2774564"/>
            <a:ext cx="866069" cy="225742"/>
          </a:xfrm>
          <a:prstGeom prst="roundRect">
            <a:avLst/>
          </a:prstGeom>
          <a:solidFill>
            <a:srgbClr val="D9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Stop Words</a:t>
            </a:r>
            <a:endParaRPr lang="zh-CN" altLang="en-US" sz="866" b="1">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C639E4A7-8E1A-46B5-A50B-1202CCB7CFB4}"/>
              </a:ext>
            </a:extLst>
          </p:cNvPr>
          <p:cNvCxnSpPr>
            <a:cxnSpLocks/>
            <a:endCxn id="11" idx="1"/>
          </p:cNvCxnSpPr>
          <p:nvPr/>
        </p:nvCxnSpPr>
        <p:spPr>
          <a:xfrm>
            <a:off x="2119528" y="2496949"/>
            <a:ext cx="202449" cy="475"/>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7E89C20A-B4BD-4558-9CA9-8B554D921F9B}"/>
              </a:ext>
            </a:extLst>
          </p:cNvPr>
          <p:cNvSpPr/>
          <p:nvPr/>
        </p:nvSpPr>
        <p:spPr>
          <a:xfrm>
            <a:off x="3468943" y="1562808"/>
            <a:ext cx="715015" cy="1866474"/>
          </a:xfrm>
          <a:prstGeom prst="rect">
            <a:avLst/>
          </a:prstGeom>
          <a:solidFill>
            <a:srgbClr val="F9DAD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8040776-BDC4-4B75-813B-D9757C3611B0}"/>
              </a:ext>
            </a:extLst>
          </p:cNvPr>
          <p:cNvSpPr txBox="1"/>
          <p:nvPr/>
        </p:nvSpPr>
        <p:spPr>
          <a:xfrm>
            <a:off x="3460007" y="1649914"/>
            <a:ext cx="781115"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Strategy</a:t>
            </a:r>
            <a:endParaRPr lang="zh-CN" altLang="en-US" sz="1011" b="1">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C29DE02-5464-453E-AB44-BA7E0305441A}"/>
              </a:ext>
            </a:extLst>
          </p:cNvPr>
          <p:cNvSpPr/>
          <p:nvPr/>
        </p:nvSpPr>
        <p:spPr>
          <a:xfrm>
            <a:off x="4361032" y="1450365"/>
            <a:ext cx="2367242" cy="2103039"/>
          </a:xfrm>
          <a:prstGeom prst="rect">
            <a:avLst/>
          </a:prstGeom>
          <a:solidFill>
            <a:srgbClr val="EEE8D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b="1">
              <a:solidFill>
                <a:schemeClr val="accent3">
                  <a:lumMod val="50000"/>
                </a:schemeClr>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076DAD20-B993-4D4C-88EE-040D885294FC}"/>
              </a:ext>
            </a:extLst>
          </p:cNvPr>
          <p:cNvSpPr txBox="1"/>
          <p:nvPr/>
        </p:nvSpPr>
        <p:spPr>
          <a:xfrm>
            <a:off x="5334795" y="1532004"/>
            <a:ext cx="585690"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Train</a:t>
            </a:r>
            <a:endParaRPr lang="zh-CN" altLang="en-US" sz="1011" b="1">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BCD2324A-2B64-476B-9F72-7C92A47E28DB}"/>
              </a:ext>
            </a:extLst>
          </p:cNvPr>
          <p:cNvSpPr/>
          <p:nvPr/>
        </p:nvSpPr>
        <p:spPr>
          <a:xfrm>
            <a:off x="4434164" y="2225125"/>
            <a:ext cx="989388" cy="225742"/>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DPCNN</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39" name="矩形: 圆角 38">
            <a:extLst>
              <a:ext uri="{FF2B5EF4-FFF2-40B4-BE49-F238E27FC236}">
                <a16:creationId xmlns:a16="http://schemas.microsoft.com/office/drawing/2014/main" id="{2018CA1A-21BC-4523-8A5E-BE61A89CE588}"/>
              </a:ext>
            </a:extLst>
          </p:cNvPr>
          <p:cNvSpPr/>
          <p:nvPr/>
        </p:nvSpPr>
        <p:spPr>
          <a:xfrm>
            <a:off x="4436676" y="2662672"/>
            <a:ext cx="989388" cy="225742"/>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HAN</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40" name="矩形: 圆角 39">
            <a:extLst>
              <a:ext uri="{FF2B5EF4-FFF2-40B4-BE49-F238E27FC236}">
                <a16:creationId xmlns:a16="http://schemas.microsoft.com/office/drawing/2014/main" id="{102CB95C-BE8C-4359-825D-D40501D5E0E9}"/>
              </a:ext>
            </a:extLst>
          </p:cNvPr>
          <p:cNvSpPr/>
          <p:nvPr/>
        </p:nvSpPr>
        <p:spPr>
          <a:xfrm>
            <a:off x="4436676" y="1795842"/>
            <a:ext cx="989388" cy="225742"/>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LSTM</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41" name="矩形: 圆角 40">
            <a:extLst>
              <a:ext uri="{FF2B5EF4-FFF2-40B4-BE49-F238E27FC236}">
                <a16:creationId xmlns:a16="http://schemas.microsoft.com/office/drawing/2014/main" id="{2BD7A036-8152-49CC-B5A1-E5F3A0280714}"/>
              </a:ext>
            </a:extLst>
          </p:cNvPr>
          <p:cNvSpPr/>
          <p:nvPr/>
        </p:nvSpPr>
        <p:spPr>
          <a:xfrm>
            <a:off x="4436676" y="3096427"/>
            <a:ext cx="989388" cy="225742"/>
          </a:xfrm>
          <a:prstGeom prst="roundRect">
            <a:avLst/>
          </a:prstGeom>
          <a:solidFill>
            <a:srgbClr val="C7D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NEZHA</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42" name="矩形: 圆角 41">
            <a:extLst>
              <a:ext uri="{FF2B5EF4-FFF2-40B4-BE49-F238E27FC236}">
                <a16:creationId xmlns:a16="http://schemas.microsoft.com/office/drawing/2014/main" id="{9A563DF7-6508-4BF8-B9C3-0D48C2BDBE75}"/>
              </a:ext>
            </a:extLst>
          </p:cNvPr>
          <p:cNvSpPr/>
          <p:nvPr/>
        </p:nvSpPr>
        <p:spPr>
          <a:xfrm>
            <a:off x="5553492" y="2667017"/>
            <a:ext cx="1043144" cy="225742"/>
          </a:xfrm>
          <a:prstGeom prst="roundRect">
            <a:avLst/>
          </a:prstGeom>
          <a:solidFill>
            <a:srgbClr val="28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FGM</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06A5EB0F-A717-4993-AB6B-2D69F0E064BA}"/>
              </a:ext>
            </a:extLst>
          </p:cNvPr>
          <p:cNvSpPr/>
          <p:nvPr/>
        </p:nvSpPr>
        <p:spPr>
          <a:xfrm>
            <a:off x="5553491" y="2966469"/>
            <a:ext cx="1043144" cy="392227"/>
          </a:xfrm>
          <a:prstGeom prst="roundRect">
            <a:avLst/>
          </a:prstGeom>
          <a:solidFill>
            <a:srgbClr val="28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a:solidFill>
                  <a:schemeClr val="tx1"/>
                </a:solidFill>
                <a:latin typeface="微软雅黑" panose="020B0503020204020204" pitchFamily="34" charset="-122"/>
                <a:ea typeface="微软雅黑" panose="020B0503020204020204" pitchFamily="34" charset="-122"/>
              </a:rPr>
              <a:t>Warm Up</a:t>
            </a:r>
          </a:p>
          <a:p>
            <a:pPr algn="ctr"/>
            <a:r>
              <a:rPr lang="en-US" altLang="zh-CN" sz="866" b="1">
                <a:solidFill>
                  <a:schemeClr val="tx1"/>
                </a:solidFill>
                <a:latin typeface="微软雅黑" panose="020B0503020204020204" pitchFamily="34" charset="-122"/>
                <a:ea typeface="微软雅黑" panose="020B0503020204020204" pitchFamily="34" charset="-122"/>
              </a:rPr>
              <a:t> Cosine Decay</a:t>
            </a:r>
            <a:endParaRPr lang="zh-CN" altLang="en-US" sz="866" b="1">
              <a:solidFill>
                <a:schemeClr val="tx1"/>
              </a:solidFill>
              <a:latin typeface="微软雅黑" panose="020B0503020204020204" pitchFamily="34" charset="-122"/>
              <a:ea typeface="微软雅黑" panose="020B0503020204020204" pitchFamily="34" charset="-122"/>
            </a:endParaRPr>
          </a:p>
        </p:txBody>
      </p:sp>
      <p:sp>
        <p:nvSpPr>
          <p:cNvPr id="44" name="矩形: 圆角 43">
            <a:extLst>
              <a:ext uri="{FF2B5EF4-FFF2-40B4-BE49-F238E27FC236}">
                <a16:creationId xmlns:a16="http://schemas.microsoft.com/office/drawing/2014/main" id="{D33AE003-FD36-4383-A5E9-60257A9F8712}"/>
              </a:ext>
            </a:extLst>
          </p:cNvPr>
          <p:cNvSpPr/>
          <p:nvPr/>
        </p:nvSpPr>
        <p:spPr>
          <a:xfrm>
            <a:off x="5489368" y="2304628"/>
            <a:ext cx="1175948" cy="1163469"/>
          </a:xfrm>
          <a:prstGeom prst="roundRect">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1"/>
          </a:p>
        </p:txBody>
      </p:sp>
      <p:sp>
        <p:nvSpPr>
          <p:cNvPr id="45" name="文本框 44">
            <a:extLst>
              <a:ext uri="{FF2B5EF4-FFF2-40B4-BE49-F238E27FC236}">
                <a16:creationId xmlns:a16="http://schemas.microsoft.com/office/drawing/2014/main" id="{ECB1B11D-7161-4437-B649-D8EB33729710}"/>
              </a:ext>
            </a:extLst>
          </p:cNvPr>
          <p:cNvSpPr txBox="1"/>
          <p:nvPr/>
        </p:nvSpPr>
        <p:spPr>
          <a:xfrm>
            <a:off x="5759355" y="2390038"/>
            <a:ext cx="576974" cy="247888"/>
          </a:xfrm>
          <a:prstGeom prst="rect">
            <a:avLst/>
          </a:prstGeom>
          <a:noFill/>
        </p:spPr>
        <p:txBody>
          <a:bodyPr wrap="square" rtlCol="0">
            <a:spAutoFit/>
          </a:bodyPr>
          <a:lstStyle/>
          <a:p>
            <a:r>
              <a:rPr lang="en-US" altLang="zh-CN" sz="1011" b="1">
                <a:latin typeface="微软雅黑" panose="020B0503020204020204" pitchFamily="34" charset="-122"/>
                <a:ea typeface="微软雅黑" panose="020B0503020204020204" pitchFamily="34" charset="-122"/>
              </a:rPr>
              <a:t>Tricks</a:t>
            </a:r>
            <a:endParaRPr lang="zh-CN" altLang="en-US" sz="1011" b="1">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9F27F4BE-1310-45E5-8F2D-E7654E0F5077}"/>
              </a:ext>
            </a:extLst>
          </p:cNvPr>
          <p:cNvCxnSpPr>
            <a:cxnSpLocks/>
            <a:endCxn id="40" idx="1"/>
          </p:cNvCxnSpPr>
          <p:nvPr/>
        </p:nvCxnSpPr>
        <p:spPr>
          <a:xfrm flipV="1">
            <a:off x="4131259" y="1908713"/>
            <a:ext cx="305417" cy="431334"/>
          </a:xfrm>
          <a:prstGeom prst="straightConnector1">
            <a:avLst/>
          </a:prstGeom>
          <a:ln w="317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039E40C-8F78-4034-B3E2-B69DE3F4B96D}"/>
              </a:ext>
            </a:extLst>
          </p:cNvPr>
          <p:cNvCxnSpPr>
            <a:cxnSpLocks/>
            <a:endCxn id="38" idx="1"/>
          </p:cNvCxnSpPr>
          <p:nvPr/>
        </p:nvCxnSpPr>
        <p:spPr>
          <a:xfrm flipV="1">
            <a:off x="4131260" y="2337995"/>
            <a:ext cx="302904" cy="2051"/>
          </a:xfrm>
          <a:prstGeom prst="straightConnector1">
            <a:avLst/>
          </a:prstGeom>
          <a:ln w="317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2CF3D35-3AFF-484A-9B7C-ED3A043FE269}"/>
              </a:ext>
            </a:extLst>
          </p:cNvPr>
          <p:cNvCxnSpPr>
            <a:cxnSpLocks/>
            <a:endCxn id="39" idx="1"/>
          </p:cNvCxnSpPr>
          <p:nvPr/>
        </p:nvCxnSpPr>
        <p:spPr>
          <a:xfrm>
            <a:off x="4131259" y="2340046"/>
            <a:ext cx="305417" cy="435497"/>
          </a:xfrm>
          <a:prstGeom prst="straightConnector1">
            <a:avLst/>
          </a:prstGeom>
          <a:ln w="317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6BF0106-EED1-468F-B75C-25D2CE515047}"/>
              </a:ext>
            </a:extLst>
          </p:cNvPr>
          <p:cNvCxnSpPr>
            <a:cxnSpLocks/>
            <a:endCxn id="41" idx="1"/>
          </p:cNvCxnSpPr>
          <p:nvPr/>
        </p:nvCxnSpPr>
        <p:spPr>
          <a:xfrm>
            <a:off x="4131259" y="2340047"/>
            <a:ext cx="305417" cy="869251"/>
          </a:xfrm>
          <a:prstGeom prst="straightConnector1">
            <a:avLst/>
          </a:prstGeom>
          <a:ln w="317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382A1A1-DA1C-4B0D-8C2F-E3F1F3A3246D}"/>
              </a:ext>
            </a:extLst>
          </p:cNvPr>
          <p:cNvCxnSpPr>
            <a:cxnSpLocks/>
            <a:stCxn id="47" idx="3"/>
            <a:endCxn id="41" idx="1"/>
          </p:cNvCxnSpPr>
          <p:nvPr/>
        </p:nvCxnSpPr>
        <p:spPr>
          <a:xfrm>
            <a:off x="4120451" y="3206419"/>
            <a:ext cx="316225" cy="2878"/>
          </a:xfrm>
          <a:prstGeom prst="straightConnector1">
            <a:avLst/>
          </a:prstGeom>
          <a:ln w="317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C773ACDE-2E10-4C54-A337-E113AD77055B}"/>
              </a:ext>
            </a:extLst>
          </p:cNvPr>
          <p:cNvCxnSpPr>
            <a:cxnSpLocks/>
          </p:cNvCxnSpPr>
          <p:nvPr/>
        </p:nvCxnSpPr>
        <p:spPr>
          <a:xfrm flipV="1">
            <a:off x="3277210" y="2496045"/>
            <a:ext cx="186010" cy="1379"/>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EE0C682E-CF59-4CDC-BD91-AA1850C40E56}"/>
              </a:ext>
            </a:extLst>
          </p:cNvPr>
          <p:cNvSpPr/>
          <p:nvPr/>
        </p:nvSpPr>
        <p:spPr>
          <a:xfrm>
            <a:off x="6938004" y="2358987"/>
            <a:ext cx="850934" cy="285796"/>
          </a:xfrm>
          <a:prstGeom prst="rect">
            <a:avLst/>
          </a:prstGeom>
          <a:solidFill>
            <a:srgbClr val="2AAAC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11" b="1">
                <a:solidFill>
                  <a:schemeClr val="tx1"/>
                </a:solidFill>
                <a:latin typeface="微软雅黑" panose="020B0503020204020204" pitchFamily="34" charset="-122"/>
                <a:ea typeface="微软雅黑" panose="020B0503020204020204" pitchFamily="34" charset="-122"/>
              </a:rPr>
              <a:t> Ensemble</a:t>
            </a:r>
            <a:endParaRPr lang="zh-CN" altLang="en-US" sz="1011" b="1">
              <a:solidFill>
                <a:schemeClr val="tx1"/>
              </a:solidFill>
              <a:latin typeface="微软雅黑" panose="020B0503020204020204" pitchFamily="34" charset="-122"/>
              <a:ea typeface="微软雅黑" panose="020B0503020204020204" pitchFamily="34" charset="-122"/>
            </a:endParaRPr>
          </a:p>
        </p:txBody>
      </p:sp>
      <p:sp>
        <p:nvSpPr>
          <p:cNvPr id="170" name="流程图: 多文档 169">
            <a:extLst>
              <a:ext uri="{FF2B5EF4-FFF2-40B4-BE49-F238E27FC236}">
                <a16:creationId xmlns:a16="http://schemas.microsoft.com/office/drawing/2014/main" id="{5FD00B81-1E1A-4C94-A343-B85D347DE26F}"/>
              </a:ext>
            </a:extLst>
          </p:cNvPr>
          <p:cNvSpPr/>
          <p:nvPr/>
        </p:nvSpPr>
        <p:spPr>
          <a:xfrm>
            <a:off x="7990150" y="2346693"/>
            <a:ext cx="772666" cy="310384"/>
          </a:xfrm>
          <a:prstGeom prst="flowChartMultidocument">
            <a:avLst/>
          </a:prstGeom>
          <a:solidFill>
            <a:srgbClr val="F8CBAD"/>
          </a:solidFill>
          <a:ln w="25400">
            <a:solidFill>
              <a:srgbClr val="68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1" b="1">
                <a:solidFill>
                  <a:schemeClr val="tx1"/>
                </a:solidFill>
                <a:latin typeface="微软雅黑" panose="020B0503020204020204" pitchFamily="34" charset="-122"/>
                <a:ea typeface="微软雅黑" panose="020B0503020204020204" pitchFamily="34" charset="-122"/>
              </a:rPr>
              <a:t>Output</a:t>
            </a:r>
            <a:endParaRPr lang="zh-CN" altLang="en-US" sz="1011" b="1">
              <a:solidFill>
                <a:schemeClr val="tx1"/>
              </a:solidFill>
              <a:latin typeface="微软雅黑" panose="020B0503020204020204" pitchFamily="34" charset="-122"/>
              <a:ea typeface="微软雅黑" panose="020B0503020204020204" pitchFamily="34" charset="-122"/>
            </a:endParaRPr>
          </a:p>
        </p:txBody>
      </p:sp>
      <p:cxnSp>
        <p:nvCxnSpPr>
          <p:cNvPr id="171" name="直接箭头连接符 170">
            <a:extLst>
              <a:ext uri="{FF2B5EF4-FFF2-40B4-BE49-F238E27FC236}">
                <a16:creationId xmlns:a16="http://schemas.microsoft.com/office/drawing/2014/main" id="{AA73A0F8-4B78-46F0-82C4-6F3FA3D8FDE6}"/>
              </a:ext>
            </a:extLst>
          </p:cNvPr>
          <p:cNvCxnSpPr>
            <a:cxnSpLocks/>
            <a:stCxn id="36" idx="3"/>
            <a:endCxn id="150" idx="1"/>
          </p:cNvCxnSpPr>
          <p:nvPr/>
        </p:nvCxnSpPr>
        <p:spPr>
          <a:xfrm flipV="1">
            <a:off x="6728274" y="2501885"/>
            <a:ext cx="209730" cy="1"/>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AB95467E-6233-4B5E-923B-CB10E812D14A}"/>
              </a:ext>
            </a:extLst>
          </p:cNvPr>
          <p:cNvCxnSpPr>
            <a:cxnSpLocks/>
            <a:stCxn id="150" idx="3"/>
            <a:endCxn id="170" idx="1"/>
          </p:cNvCxnSpPr>
          <p:nvPr/>
        </p:nvCxnSpPr>
        <p:spPr>
          <a:xfrm>
            <a:off x="7788939" y="2501885"/>
            <a:ext cx="201211" cy="1"/>
          </a:xfrm>
          <a:prstGeom prst="straightConnector1">
            <a:avLst/>
          </a:prstGeom>
          <a:ln w="44450">
            <a:solidFill>
              <a:srgbClr val="5C4C78"/>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2AFA1CA0-C7D3-4789-8C88-FE029B0B3E5B}"/>
              </a:ext>
            </a:extLst>
          </p:cNvPr>
          <p:cNvSpPr/>
          <p:nvPr/>
        </p:nvSpPr>
        <p:spPr>
          <a:xfrm>
            <a:off x="3507244" y="3093548"/>
            <a:ext cx="613207" cy="225742"/>
          </a:xfrm>
          <a:prstGeom prst="round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29-dim</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49" name="矩形: 圆角 48">
            <a:extLst>
              <a:ext uri="{FF2B5EF4-FFF2-40B4-BE49-F238E27FC236}">
                <a16:creationId xmlns:a16="http://schemas.microsoft.com/office/drawing/2014/main" id="{5872B814-9475-4C2F-BC6B-88E54BE820AF}"/>
              </a:ext>
            </a:extLst>
          </p:cNvPr>
          <p:cNvSpPr/>
          <p:nvPr/>
        </p:nvSpPr>
        <p:spPr>
          <a:xfrm>
            <a:off x="3507244" y="2166703"/>
            <a:ext cx="613477" cy="319973"/>
          </a:xfrm>
          <a:prstGeom prst="round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6" b="1" dirty="0">
                <a:solidFill>
                  <a:schemeClr val="tx1"/>
                </a:solidFill>
                <a:latin typeface="微软雅黑" panose="020B0503020204020204" pitchFamily="34" charset="-122"/>
                <a:ea typeface="微软雅黑" panose="020B0503020204020204" pitchFamily="34" charset="-122"/>
              </a:rPr>
              <a:t>17-dim</a:t>
            </a:r>
          </a:p>
          <a:p>
            <a:pPr algn="ctr"/>
            <a:r>
              <a:rPr lang="en-US" altLang="zh-CN" sz="866" b="1" dirty="0">
                <a:solidFill>
                  <a:schemeClr val="tx1"/>
                </a:solidFill>
                <a:latin typeface="微软雅黑" panose="020B0503020204020204" pitchFamily="34" charset="-122"/>
                <a:ea typeface="微软雅黑" panose="020B0503020204020204" pitchFamily="34" charset="-122"/>
              </a:rPr>
              <a:t>12-dim</a:t>
            </a:r>
            <a:endParaRPr lang="zh-CN" altLang="en-US" sz="866" b="1"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13028F87-6ADC-4FEF-8379-159277C592F5}"/>
              </a:ext>
            </a:extLst>
          </p:cNvPr>
          <p:cNvSpPr/>
          <p:nvPr/>
        </p:nvSpPr>
        <p:spPr>
          <a:xfrm>
            <a:off x="1486441" y="634151"/>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1" name="文本框 50">
            <a:extLst>
              <a:ext uri="{FF2B5EF4-FFF2-40B4-BE49-F238E27FC236}">
                <a16:creationId xmlns:a16="http://schemas.microsoft.com/office/drawing/2014/main" id="{0E08A0B2-FFC9-48E2-BE06-372D065A675B}"/>
              </a:ext>
            </a:extLst>
          </p:cNvPr>
          <p:cNvSpPr txBox="1"/>
          <p:nvPr/>
        </p:nvSpPr>
        <p:spPr>
          <a:xfrm>
            <a:off x="4436677" y="414358"/>
            <a:ext cx="1426812"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复赛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模型算法</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53" name="矩形 52">
            <a:extLst>
              <a:ext uri="{FF2B5EF4-FFF2-40B4-BE49-F238E27FC236}">
                <a16:creationId xmlns:a16="http://schemas.microsoft.com/office/drawing/2014/main" id="{13D9B4E3-AB46-4040-9969-1E2A4AB1E679}"/>
              </a:ext>
            </a:extLst>
          </p:cNvPr>
          <p:cNvSpPr/>
          <p:nvPr/>
        </p:nvSpPr>
        <p:spPr>
          <a:xfrm>
            <a:off x="1486440" y="4044667"/>
            <a:ext cx="7377619"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5" name="文本框 54">
            <a:extLst>
              <a:ext uri="{FF2B5EF4-FFF2-40B4-BE49-F238E27FC236}">
                <a16:creationId xmlns:a16="http://schemas.microsoft.com/office/drawing/2014/main" id="{EBED2BC5-D10E-4E88-80F8-487A9D2536BF}"/>
              </a:ext>
            </a:extLst>
          </p:cNvPr>
          <p:cNvSpPr txBox="1"/>
          <p:nvPr/>
        </p:nvSpPr>
        <p:spPr>
          <a:xfrm>
            <a:off x="4618593" y="3984358"/>
            <a:ext cx="1113311"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诺 亚 方 舟</a:t>
            </a:r>
          </a:p>
        </p:txBody>
      </p:sp>
      <p:sp>
        <p:nvSpPr>
          <p:cNvPr id="58" name="Text Placeholder 4">
            <a:extLst>
              <a:ext uri="{FF2B5EF4-FFF2-40B4-BE49-F238E27FC236}">
                <a16:creationId xmlns:a16="http://schemas.microsoft.com/office/drawing/2014/main" id="{9130D60B-607C-4ED4-81A2-E7DF9EECAE81}"/>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custDataLst>
      <p:tags r:id="rId1"/>
    </p:custDataLst>
    <p:extLst>
      <p:ext uri="{BB962C8B-B14F-4D97-AF65-F5344CB8AC3E}">
        <p14:creationId xmlns:p14="http://schemas.microsoft.com/office/powerpoint/2010/main" val="41703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49"/>
                                        </p:tgtEl>
                                      </p:cBhvr>
                                    </p:animEffect>
                                    <p:animScale>
                                      <p:cBhvr>
                                        <p:cTn id="20" dur="250" autoRev="1" fill="hold"/>
                                        <p:tgtEl>
                                          <p:spTgt spid="49"/>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47"/>
                                        </p:tgtEl>
                                      </p:cBhvr>
                                    </p:animEffect>
                                    <p:animScale>
                                      <p:cBhvr>
                                        <p:cTn id="25"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47" grpId="0" animBg="1"/>
      <p:bldP spid="49" grpId="0" animBg="1"/>
      <p:bldP spid="53"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a:extLst>
              <a:ext uri="{FF2B5EF4-FFF2-40B4-BE49-F238E27FC236}">
                <a16:creationId xmlns:a16="http://schemas.microsoft.com/office/drawing/2014/main" id="{AE7D6D05-363A-4542-895E-EC9941DE020C}"/>
              </a:ext>
            </a:extLst>
          </p:cNvPr>
          <p:cNvGraphicFramePr/>
          <p:nvPr>
            <p:extLst>
              <p:ext uri="{D42A27DB-BD31-4B8C-83A1-F6EECF244321}">
                <p14:modId xmlns:p14="http://schemas.microsoft.com/office/powerpoint/2010/main" val="2082136287"/>
              </p:ext>
            </p:extLst>
          </p:nvPr>
        </p:nvGraphicFramePr>
        <p:xfrm>
          <a:off x="2240115" y="747228"/>
          <a:ext cx="5870269" cy="3202295"/>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BDE201B3-AFCD-4CCA-80D6-74925F49DA47}"/>
              </a:ext>
            </a:extLst>
          </p:cNvPr>
          <p:cNvSpPr txBox="1"/>
          <p:nvPr/>
        </p:nvSpPr>
        <p:spPr>
          <a:xfrm>
            <a:off x="5282715" y="2994440"/>
            <a:ext cx="1143892" cy="292259"/>
          </a:xfrm>
          <a:prstGeom prst="rect">
            <a:avLst/>
          </a:prstGeom>
          <a:noFill/>
        </p:spPr>
        <p:txBody>
          <a:bodyPr wrap="square" rtlCol="0">
            <a:spAutoFit/>
          </a:bodyPr>
          <a:lstStyle/>
          <a:p>
            <a:pPr algn="ctr"/>
            <a:r>
              <a:rPr lang="en-US" altLang="zh-CN" sz="1299" b="1">
                <a:latin typeface="微软雅黑" panose="020B0503020204020204" pitchFamily="34" charset="-122"/>
                <a:ea typeface="微软雅黑" panose="020B0503020204020204" pitchFamily="34" charset="-122"/>
              </a:rPr>
              <a:t>HAN</a:t>
            </a:r>
            <a:endParaRPr lang="zh-CN" altLang="en-US" sz="1299" b="1">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10F5D84-3D7D-4C0F-8DAC-42CFDBA6ECFD}"/>
              </a:ext>
            </a:extLst>
          </p:cNvPr>
          <p:cNvSpPr txBox="1"/>
          <p:nvPr/>
        </p:nvSpPr>
        <p:spPr>
          <a:xfrm>
            <a:off x="6709236" y="2324985"/>
            <a:ext cx="1143892" cy="292259"/>
          </a:xfrm>
          <a:prstGeom prst="rect">
            <a:avLst/>
          </a:prstGeom>
          <a:noFill/>
        </p:spPr>
        <p:txBody>
          <a:bodyPr wrap="square" rtlCol="0">
            <a:spAutoFit/>
          </a:bodyPr>
          <a:lstStyle/>
          <a:p>
            <a:pPr algn="ctr"/>
            <a:r>
              <a:rPr lang="zh-CN" altLang="en-US" sz="1299" b="1">
                <a:latin typeface="微软雅黑" panose="020B0503020204020204" pitchFamily="34" charset="-122"/>
                <a:ea typeface="微软雅黑" panose="020B0503020204020204" pitchFamily="34" charset="-122"/>
              </a:rPr>
              <a:t>加权集成</a:t>
            </a:r>
          </a:p>
        </p:txBody>
      </p:sp>
      <p:sp>
        <p:nvSpPr>
          <p:cNvPr id="7" name="矩形 6">
            <a:extLst>
              <a:ext uri="{FF2B5EF4-FFF2-40B4-BE49-F238E27FC236}">
                <a16:creationId xmlns:a16="http://schemas.microsoft.com/office/drawing/2014/main" id="{1E555803-8A25-42EF-8835-D4CD9060DF07}"/>
              </a:ext>
            </a:extLst>
          </p:cNvPr>
          <p:cNvSpPr/>
          <p:nvPr/>
        </p:nvSpPr>
        <p:spPr>
          <a:xfrm>
            <a:off x="1486441" y="736511"/>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8" name="文本框 7">
            <a:extLst>
              <a:ext uri="{FF2B5EF4-FFF2-40B4-BE49-F238E27FC236}">
                <a16:creationId xmlns:a16="http://schemas.microsoft.com/office/drawing/2014/main" id="{C3080937-0E03-483F-8069-6BF64873C92B}"/>
              </a:ext>
            </a:extLst>
          </p:cNvPr>
          <p:cNvSpPr txBox="1"/>
          <p:nvPr/>
        </p:nvSpPr>
        <p:spPr>
          <a:xfrm>
            <a:off x="4455995" y="516718"/>
            <a:ext cx="1407494"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复赛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基础模型</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0" name="Text Placeholder 4">
            <a:extLst>
              <a:ext uri="{FF2B5EF4-FFF2-40B4-BE49-F238E27FC236}">
                <a16:creationId xmlns:a16="http://schemas.microsoft.com/office/drawing/2014/main" id="{DB27AE1F-7C69-4F0D-9A12-3AE05974F6EB}"/>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extLst>
      <p:ext uri="{BB962C8B-B14F-4D97-AF65-F5344CB8AC3E}">
        <p14:creationId xmlns:p14="http://schemas.microsoft.com/office/powerpoint/2010/main" val="291614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图表 24">
            <a:extLst>
              <a:ext uri="{FF2B5EF4-FFF2-40B4-BE49-F238E27FC236}">
                <a16:creationId xmlns:a16="http://schemas.microsoft.com/office/drawing/2014/main" id="{433510E5-E22C-4872-8062-0405F05BEC43}"/>
              </a:ext>
            </a:extLst>
          </p:cNvPr>
          <p:cNvGraphicFramePr/>
          <p:nvPr>
            <p:extLst>
              <p:ext uri="{D42A27DB-BD31-4B8C-83A1-F6EECF244321}">
                <p14:modId xmlns:p14="http://schemas.microsoft.com/office/powerpoint/2010/main" val="2648213296"/>
              </p:ext>
            </p:extLst>
          </p:nvPr>
        </p:nvGraphicFramePr>
        <p:xfrm>
          <a:off x="2260528" y="962476"/>
          <a:ext cx="5870269" cy="3202295"/>
        </p:xfrm>
        <a:graphic>
          <a:graphicData uri="http://schemas.openxmlformats.org/drawingml/2006/chart">
            <c:chart xmlns:c="http://schemas.openxmlformats.org/drawingml/2006/chart" xmlns:r="http://schemas.openxmlformats.org/officeDocument/2006/relationships" r:id="rId4"/>
          </a:graphicData>
        </a:graphic>
      </p:graphicFrame>
      <p:sp>
        <p:nvSpPr>
          <p:cNvPr id="26" name="文本框 25">
            <a:extLst>
              <a:ext uri="{FF2B5EF4-FFF2-40B4-BE49-F238E27FC236}">
                <a16:creationId xmlns:a16="http://schemas.microsoft.com/office/drawing/2014/main" id="{C9BF174F-80DD-40C1-A12F-37BCD951A6B9}"/>
              </a:ext>
            </a:extLst>
          </p:cNvPr>
          <p:cNvSpPr txBox="1"/>
          <p:nvPr/>
        </p:nvSpPr>
        <p:spPr>
          <a:xfrm>
            <a:off x="2381699" y="3411585"/>
            <a:ext cx="1143892" cy="292259"/>
          </a:xfrm>
          <a:prstGeom prst="rect">
            <a:avLst/>
          </a:prstGeom>
          <a:noFill/>
        </p:spPr>
        <p:txBody>
          <a:bodyPr wrap="square" rtlCol="0">
            <a:spAutoFit/>
          </a:bodyPr>
          <a:lstStyle/>
          <a:p>
            <a:pPr algn="ctr"/>
            <a:r>
              <a:rPr lang="zh-CN" altLang="en-US" sz="1299" b="1" dirty="0">
                <a:latin typeface="微软雅黑" panose="020B0503020204020204" pitchFamily="34" charset="-122"/>
                <a:ea typeface="微软雅黑" panose="020B0503020204020204" pitchFamily="34" charset="-122"/>
              </a:rPr>
              <a:t>联合训练</a:t>
            </a:r>
          </a:p>
        </p:txBody>
      </p:sp>
      <p:sp>
        <p:nvSpPr>
          <p:cNvPr id="28" name="文本框 27">
            <a:extLst>
              <a:ext uri="{FF2B5EF4-FFF2-40B4-BE49-F238E27FC236}">
                <a16:creationId xmlns:a16="http://schemas.microsoft.com/office/drawing/2014/main" id="{682A5733-FC98-45D7-8B4B-2721EA034D32}"/>
              </a:ext>
            </a:extLst>
          </p:cNvPr>
          <p:cNvSpPr txBox="1"/>
          <p:nvPr/>
        </p:nvSpPr>
        <p:spPr>
          <a:xfrm>
            <a:off x="3471160" y="3146152"/>
            <a:ext cx="1143892" cy="292259"/>
          </a:xfrm>
          <a:prstGeom prst="rect">
            <a:avLst/>
          </a:prstGeom>
          <a:noFill/>
        </p:spPr>
        <p:txBody>
          <a:bodyPr wrap="square" rtlCol="0">
            <a:spAutoFit/>
          </a:bodyPr>
          <a:lstStyle/>
          <a:p>
            <a:pPr algn="ctr"/>
            <a:r>
              <a:rPr lang="zh-CN" altLang="en-US" sz="1299" b="1">
                <a:latin typeface="微软雅黑" panose="020B0503020204020204" pitchFamily="34" charset="-122"/>
                <a:ea typeface="微软雅黑" panose="020B0503020204020204" pitchFamily="34" charset="-122"/>
              </a:rPr>
              <a:t>分开训练</a:t>
            </a:r>
          </a:p>
        </p:txBody>
      </p:sp>
      <p:sp>
        <p:nvSpPr>
          <p:cNvPr id="29" name="文本框 28">
            <a:extLst>
              <a:ext uri="{FF2B5EF4-FFF2-40B4-BE49-F238E27FC236}">
                <a16:creationId xmlns:a16="http://schemas.microsoft.com/office/drawing/2014/main" id="{638DD3C6-283D-499A-8C24-4D62E77A2849}"/>
              </a:ext>
            </a:extLst>
          </p:cNvPr>
          <p:cNvSpPr txBox="1"/>
          <p:nvPr/>
        </p:nvSpPr>
        <p:spPr>
          <a:xfrm>
            <a:off x="4615052" y="2844826"/>
            <a:ext cx="1373213" cy="292259"/>
          </a:xfrm>
          <a:prstGeom prst="rect">
            <a:avLst/>
          </a:prstGeom>
          <a:noFill/>
        </p:spPr>
        <p:txBody>
          <a:bodyPr wrap="square" rtlCol="0">
            <a:spAutoFit/>
          </a:bodyPr>
          <a:lstStyle/>
          <a:p>
            <a:pPr algn="l"/>
            <a:r>
              <a:rPr lang="en-US" altLang="zh-CN" sz="1299" b="1" dirty="0">
                <a:latin typeface="微软雅黑" panose="020B0503020204020204" pitchFamily="34" charset="-122"/>
                <a:ea typeface="微软雅黑" panose="020B0503020204020204" pitchFamily="34" charset="-122"/>
              </a:rPr>
              <a:t>FGM</a:t>
            </a:r>
            <a:r>
              <a:rPr lang="zh-CN" altLang="en-US" sz="1299" b="1" dirty="0">
                <a:latin typeface="微软雅黑" panose="020B0503020204020204" pitchFamily="34" charset="-122"/>
                <a:ea typeface="微软雅黑" panose="020B0503020204020204" pitchFamily="34" charset="-122"/>
              </a:rPr>
              <a:t>对抗训练</a:t>
            </a:r>
          </a:p>
        </p:txBody>
      </p:sp>
      <p:sp>
        <p:nvSpPr>
          <p:cNvPr id="31" name="文本框 30">
            <a:extLst>
              <a:ext uri="{FF2B5EF4-FFF2-40B4-BE49-F238E27FC236}">
                <a16:creationId xmlns:a16="http://schemas.microsoft.com/office/drawing/2014/main" id="{688BD1B4-8A00-4FA2-809D-03DAF42D3142}"/>
              </a:ext>
            </a:extLst>
          </p:cNvPr>
          <p:cNvSpPr txBox="1"/>
          <p:nvPr/>
        </p:nvSpPr>
        <p:spPr>
          <a:xfrm>
            <a:off x="5676112" y="2515024"/>
            <a:ext cx="1373213" cy="492186"/>
          </a:xfrm>
          <a:prstGeom prst="rect">
            <a:avLst/>
          </a:prstGeom>
          <a:noFill/>
        </p:spPr>
        <p:txBody>
          <a:bodyPr wrap="square" rtlCol="0">
            <a:spAutoFit/>
          </a:bodyPr>
          <a:lstStyle/>
          <a:p>
            <a:pPr algn="ctr"/>
            <a:r>
              <a:rPr lang="en-US" altLang="zh-CN" sz="1299" b="1">
                <a:latin typeface="微软雅黑" panose="020B0503020204020204" pitchFamily="34" charset="-122"/>
                <a:ea typeface="微软雅黑" panose="020B0503020204020204" pitchFamily="34" charset="-122"/>
              </a:rPr>
              <a:t>Warm Up</a:t>
            </a:r>
          </a:p>
          <a:p>
            <a:pPr algn="ctr"/>
            <a:r>
              <a:rPr lang="zh-CN" altLang="en-US" sz="1299" b="1">
                <a:latin typeface="微软雅黑" panose="020B0503020204020204" pitchFamily="34" charset="-122"/>
                <a:ea typeface="微软雅黑" panose="020B0503020204020204" pitchFamily="34" charset="-122"/>
              </a:rPr>
              <a:t>余弦退火</a:t>
            </a:r>
          </a:p>
        </p:txBody>
      </p:sp>
      <p:sp>
        <p:nvSpPr>
          <p:cNvPr id="32" name="文本框 31">
            <a:extLst>
              <a:ext uri="{FF2B5EF4-FFF2-40B4-BE49-F238E27FC236}">
                <a16:creationId xmlns:a16="http://schemas.microsoft.com/office/drawing/2014/main" id="{95CD02B0-A710-4000-ABF5-B17D05E8075C}"/>
              </a:ext>
            </a:extLst>
          </p:cNvPr>
          <p:cNvSpPr txBox="1"/>
          <p:nvPr/>
        </p:nvSpPr>
        <p:spPr>
          <a:xfrm>
            <a:off x="6944250" y="2297054"/>
            <a:ext cx="1373213" cy="292259"/>
          </a:xfrm>
          <a:prstGeom prst="rect">
            <a:avLst/>
          </a:prstGeom>
          <a:noFill/>
        </p:spPr>
        <p:txBody>
          <a:bodyPr wrap="square" rtlCol="0">
            <a:spAutoFit/>
          </a:bodyPr>
          <a:lstStyle/>
          <a:p>
            <a:pPr algn="l"/>
            <a:r>
              <a:rPr lang="zh-CN" altLang="en-US" sz="1299" b="1" dirty="0">
                <a:latin typeface="微软雅黑" panose="020B0503020204020204" pitchFamily="34" charset="-122"/>
                <a:ea typeface="微软雅黑" panose="020B0503020204020204" pitchFamily="34" charset="-122"/>
              </a:rPr>
              <a:t>加权集成</a:t>
            </a:r>
          </a:p>
        </p:txBody>
      </p:sp>
      <p:sp>
        <p:nvSpPr>
          <p:cNvPr id="10" name="矩形 9">
            <a:extLst>
              <a:ext uri="{FF2B5EF4-FFF2-40B4-BE49-F238E27FC236}">
                <a16:creationId xmlns:a16="http://schemas.microsoft.com/office/drawing/2014/main" id="{2820E668-D179-42F3-8E37-C7689E956574}"/>
              </a:ext>
            </a:extLst>
          </p:cNvPr>
          <p:cNvSpPr/>
          <p:nvPr/>
        </p:nvSpPr>
        <p:spPr>
          <a:xfrm>
            <a:off x="1486441" y="722863"/>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1" name="文本框 10">
            <a:extLst>
              <a:ext uri="{FF2B5EF4-FFF2-40B4-BE49-F238E27FC236}">
                <a16:creationId xmlns:a16="http://schemas.microsoft.com/office/drawing/2014/main" id="{A97B4E91-4243-4DBE-A3BC-8FCD27D9D59D}"/>
              </a:ext>
            </a:extLst>
          </p:cNvPr>
          <p:cNvSpPr txBox="1"/>
          <p:nvPr/>
        </p:nvSpPr>
        <p:spPr>
          <a:xfrm>
            <a:off x="4535813" y="503070"/>
            <a:ext cx="1327675"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复赛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en-US" sz="1444" b="1" dirty="0">
                <a:latin typeface="微软雅黑" panose="020B0503020204020204" pitchFamily="34" charset="-122"/>
                <a:ea typeface="微软雅黑" panose="020B0503020204020204" pitchFamily="34" charset="-122"/>
                <a:cs typeface="Microsoft YaHei Bold" panose="020B0503020204020204" charset="-122"/>
              </a:rPr>
              <a:t>NEZHA</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3" name="Text Placeholder 4">
            <a:extLst>
              <a:ext uri="{FF2B5EF4-FFF2-40B4-BE49-F238E27FC236}">
                <a16:creationId xmlns:a16="http://schemas.microsoft.com/office/drawing/2014/main" id="{7CC88858-120A-41D5-BE41-DB58BBC2A043}"/>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
                                        </p:tgtEl>
                                      </p:cBhvr>
                                    </p:animEffect>
                                    <p:animScale>
                                      <p:cBhvr>
                                        <p:cTn id="10" dur="250" autoRev="1" fill="hold"/>
                                        <p:tgtEl>
                                          <p:spTgt spid="2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29"/>
                                        </p:tgtEl>
                                      </p:cBhvr>
                                    </p:animEffect>
                                    <p:animScale>
                                      <p:cBhvr>
                                        <p:cTn id="15" dur="250" autoRev="1" fill="hold"/>
                                        <p:tgtEl>
                                          <p:spTgt spid="29"/>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31"/>
                                        </p:tgtEl>
                                      </p:cBhvr>
                                    </p:animEffect>
                                    <p:animScale>
                                      <p:cBhvr>
                                        <p:cTn id="18" dur="250" autoRev="1" fill="hold"/>
                                        <p:tgtEl>
                                          <p:spTgt spid="3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32"/>
                                        </p:tgtEl>
                                      </p:cBhvr>
                                    </p:animEffect>
                                    <p:animScale>
                                      <p:cBhvr>
                                        <p:cTn id="23"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13028F87-6ADC-4FEF-8379-159277C592F5}"/>
              </a:ext>
            </a:extLst>
          </p:cNvPr>
          <p:cNvSpPr/>
          <p:nvPr/>
        </p:nvSpPr>
        <p:spPr>
          <a:xfrm>
            <a:off x="1486441" y="818400"/>
            <a:ext cx="7377619" cy="2982502"/>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1" name="文本框 50">
            <a:extLst>
              <a:ext uri="{FF2B5EF4-FFF2-40B4-BE49-F238E27FC236}">
                <a16:creationId xmlns:a16="http://schemas.microsoft.com/office/drawing/2014/main" id="{0E08A0B2-FFC9-48E2-BE06-372D065A675B}"/>
              </a:ext>
            </a:extLst>
          </p:cNvPr>
          <p:cNvSpPr txBox="1"/>
          <p:nvPr/>
        </p:nvSpPr>
        <p:spPr>
          <a:xfrm>
            <a:off x="4296383" y="638024"/>
            <a:ext cx="1757731"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en-US" altLang="zh-CN" sz="1444" b="1">
                <a:latin typeface="微软雅黑" panose="020B0503020204020204" pitchFamily="34" charset="-122"/>
                <a:ea typeface="微软雅黑" panose="020B0503020204020204" pitchFamily="34" charset="-122"/>
                <a:cs typeface="Microsoft YaHei Bold" panose="020B0503020204020204" charset="-122"/>
              </a:rPr>
              <a:t>NEZHA</a:t>
            </a:r>
            <a:r>
              <a:rPr lang="zh-CN" altLang="en-US" sz="1444" b="1">
                <a:latin typeface="微软雅黑" panose="020B0503020204020204" pitchFamily="34" charset="-122"/>
                <a:ea typeface="微软雅黑" panose="020B0503020204020204" pitchFamily="34" charset="-122"/>
                <a:cs typeface="Microsoft YaHei Bold" panose="020B0503020204020204" charset="-122"/>
              </a:rPr>
              <a:t>训练</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策略</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graphicFrame>
        <p:nvGraphicFramePr>
          <p:cNvPr id="18" name="表格 18">
            <a:extLst>
              <a:ext uri="{FF2B5EF4-FFF2-40B4-BE49-F238E27FC236}">
                <a16:creationId xmlns:a16="http://schemas.microsoft.com/office/drawing/2014/main" id="{C55F9638-D5D1-4BD4-AAF8-F397AF96C830}"/>
              </a:ext>
            </a:extLst>
          </p:cNvPr>
          <p:cNvGraphicFramePr>
            <a:graphicFrameLocks noGrp="1"/>
          </p:cNvGraphicFramePr>
          <p:nvPr>
            <p:extLst>
              <p:ext uri="{D42A27DB-BD31-4B8C-83A1-F6EECF244321}">
                <p14:modId xmlns:p14="http://schemas.microsoft.com/office/powerpoint/2010/main" val="2263597716"/>
              </p:ext>
            </p:extLst>
          </p:nvPr>
        </p:nvGraphicFramePr>
        <p:xfrm>
          <a:off x="2494549" y="1492893"/>
          <a:ext cx="5361397" cy="1559001"/>
        </p:xfrm>
        <a:graphic>
          <a:graphicData uri="http://schemas.openxmlformats.org/drawingml/2006/table">
            <a:tbl>
              <a:tblPr firstRow="1" bandRow="1">
                <a:tableStyleId>{5C22544A-7EE6-4342-B048-85BDC9FD1C3A}</a:tableStyleId>
              </a:tblPr>
              <a:tblGrid>
                <a:gridCol w="730928">
                  <a:extLst>
                    <a:ext uri="{9D8B030D-6E8A-4147-A177-3AD203B41FA5}">
                      <a16:colId xmlns:a16="http://schemas.microsoft.com/office/drawing/2014/main" val="3028455506"/>
                    </a:ext>
                  </a:extLst>
                </a:gridCol>
                <a:gridCol w="794072">
                  <a:extLst>
                    <a:ext uri="{9D8B030D-6E8A-4147-A177-3AD203B41FA5}">
                      <a16:colId xmlns:a16="http://schemas.microsoft.com/office/drawing/2014/main" val="3573462851"/>
                    </a:ext>
                  </a:extLst>
                </a:gridCol>
                <a:gridCol w="944133">
                  <a:extLst>
                    <a:ext uri="{9D8B030D-6E8A-4147-A177-3AD203B41FA5}">
                      <a16:colId xmlns:a16="http://schemas.microsoft.com/office/drawing/2014/main" val="1489916400"/>
                    </a:ext>
                  </a:extLst>
                </a:gridCol>
                <a:gridCol w="964088">
                  <a:extLst>
                    <a:ext uri="{9D8B030D-6E8A-4147-A177-3AD203B41FA5}">
                      <a16:colId xmlns:a16="http://schemas.microsoft.com/office/drawing/2014/main" val="734345502"/>
                    </a:ext>
                  </a:extLst>
                </a:gridCol>
                <a:gridCol w="964088">
                  <a:extLst>
                    <a:ext uri="{9D8B030D-6E8A-4147-A177-3AD203B41FA5}">
                      <a16:colId xmlns:a16="http://schemas.microsoft.com/office/drawing/2014/main" val="2983915572"/>
                    </a:ext>
                  </a:extLst>
                </a:gridCol>
                <a:gridCol w="964088">
                  <a:extLst>
                    <a:ext uri="{9D8B030D-6E8A-4147-A177-3AD203B41FA5}">
                      <a16:colId xmlns:a16="http://schemas.microsoft.com/office/drawing/2014/main" val="2882631114"/>
                    </a:ext>
                  </a:extLst>
                </a:gridCol>
              </a:tblGrid>
              <a:tr h="519667">
                <a:tc>
                  <a:txBody>
                    <a:bodyPr/>
                    <a:lstStyle/>
                    <a:p>
                      <a:pPr algn="ctr"/>
                      <a:r>
                        <a:rPr lang="zh-CN" altLang="en-US" sz="1300" b="1" dirty="0">
                          <a:solidFill>
                            <a:schemeClr val="tx1"/>
                          </a:solidFill>
                          <a:latin typeface="微软雅黑" panose="020B0503020204020204" pitchFamily="34" charset="-122"/>
                          <a:ea typeface="微软雅黑" panose="020B0503020204020204" pitchFamily="34" charset="-122"/>
                        </a:rPr>
                        <a:t>模型</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a:solidFill>
                            <a:schemeClr val="tx1"/>
                          </a:solidFill>
                          <a:latin typeface="微软雅黑" panose="020B0503020204020204" pitchFamily="34" charset="-122"/>
                          <a:ea typeface="微软雅黑" panose="020B0503020204020204" pitchFamily="34" charset="-122"/>
                        </a:rPr>
                        <a:t>策略</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a:solidFill>
                            <a:schemeClr val="tx1"/>
                          </a:solidFill>
                          <a:latin typeface="微软雅黑" panose="020B0503020204020204" pitchFamily="34" charset="-122"/>
                          <a:ea typeface="微软雅黑" panose="020B0503020204020204" pitchFamily="34" charset="-122"/>
                        </a:rPr>
                        <a:t>任务</a:t>
                      </a:r>
                      <a:r>
                        <a:rPr lang="en-US" altLang="zh-CN" sz="1300" b="1">
                          <a:solidFill>
                            <a:schemeClr val="tx1"/>
                          </a:solidFill>
                          <a:latin typeface="微软雅黑" panose="020B0503020204020204" pitchFamily="34" charset="-122"/>
                          <a:ea typeface="微软雅黑" panose="020B0503020204020204" pitchFamily="34" charset="-122"/>
                        </a:rPr>
                        <a:t>1</a:t>
                      </a:r>
                      <a:r>
                        <a:rPr lang="zh-CN" altLang="en-US" sz="1300" b="1">
                          <a:solidFill>
                            <a:schemeClr val="tx1"/>
                          </a:solidFill>
                          <a:latin typeface="微软雅黑" panose="020B0503020204020204" pitchFamily="34" charset="-122"/>
                          <a:ea typeface="微软雅黑" panose="020B0503020204020204" pitchFamily="34" charset="-122"/>
                        </a:rPr>
                        <a:t>得分</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dirty="0">
                          <a:solidFill>
                            <a:schemeClr val="tx1"/>
                          </a:solidFill>
                          <a:latin typeface="微软雅黑" panose="020B0503020204020204" pitchFamily="34" charset="-122"/>
                          <a:ea typeface="微软雅黑" panose="020B0503020204020204" pitchFamily="34" charset="-122"/>
                        </a:rPr>
                        <a:t>任务</a:t>
                      </a:r>
                      <a:r>
                        <a:rPr lang="en-US" altLang="zh-CN" sz="1300" b="1" dirty="0">
                          <a:solidFill>
                            <a:schemeClr val="tx1"/>
                          </a:solidFill>
                          <a:latin typeface="微软雅黑" panose="020B0503020204020204" pitchFamily="34" charset="-122"/>
                          <a:ea typeface="微软雅黑" panose="020B0503020204020204" pitchFamily="34" charset="-122"/>
                        </a:rPr>
                        <a:t>2</a:t>
                      </a:r>
                      <a:r>
                        <a:rPr lang="zh-CN" altLang="en-US" sz="1300" b="1" dirty="0">
                          <a:solidFill>
                            <a:schemeClr val="tx1"/>
                          </a:solidFill>
                          <a:latin typeface="微软雅黑" panose="020B0503020204020204" pitchFamily="34" charset="-122"/>
                          <a:ea typeface="微软雅黑" panose="020B0503020204020204" pitchFamily="34" charset="-122"/>
                        </a:rPr>
                        <a:t>得分</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a:solidFill>
                            <a:schemeClr val="tx1"/>
                          </a:solidFill>
                          <a:latin typeface="微软雅黑" panose="020B0503020204020204" pitchFamily="34" charset="-122"/>
                          <a:ea typeface="微软雅黑" panose="020B0503020204020204" pitchFamily="34" charset="-122"/>
                        </a:rPr>
                        <a:t>总得分</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a:solidFill>
                            <a:schemeClr val="tx1"/>
                          </a:solidFill>
                          <a:latin typeface="微软雅黑" panose="020B0503020204020204" pitchFamily="34" charset="-122"/>
                          <a:ea typeface="微软雅黑" panose="020B0503020204020204" pitchFamily="34" charset="-122"/>
                        </a:rPr>
                        <a:t>任务</a:t>
                      </a:r>
                      <a:r>
                        <a:rPr lang="en-US" altLang="zh-CN" sz="1300" b="1">
                          <a:solidFill>
                            <a:schemeClr val="tx1"/>
                          </a:solidFill>
                          <a:latin typeface="微软雅黑" panose="020B0503020204020204" pitchFamily="34" charset="-122"/>
                          <a:ea typeface="微软雅黑" panose="020B0503020204020204" pitchFamily="34" charset="-122"/>
                        </a:rPr>
                        <a:t>gap</a:t>
                      </a:r>
                      <a:endParaRPr lang="zh-CN" altLang="en-US" sz="1300" b="1">
                        <a:solidFill>
                          <a:schemeClr val="tx1"/>
                        </a:solidFill>
                        <a:latin typeface="微软雅黑" panose="020B0503020204020204" pitchFamily="34" charset="-122"/>
                        <a:ea typeface="微软雅黑" panose="020B0503020204020204" pitchFamily="34" charset="-122"/>
                      </a:endParaRP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8451831"/>
                  </a:ext>
                </a:extLst>
              </a:tr>
              <a:tr h="519667">
                <a:tc>
                  <a:txBody>
                    <a:bodyPr/>
                    <a:lstStyle/>
                    <a:p>
                      <a:pPr algn="ctr"/>
                      <a:r>
                        <a:rPr lang="en-US" altLang="zh-CN" sz="1200" b="1">
                          <a:solidFill>
                            <a:schemeClr val="tx1"/>
                          </a:solidFill>
                          <a:latin typeface="微软雅黑" panose="020B0503020204020204" pitchFamily="34" charset="-122"/>
                          <a:ea typeface="微软雅黑" panose="020B0503020204020204" pitchFamily="34" charset="-122"/>
                        </a:rPr>
                        <a:t>NEZHA</a:t>
                      </a:r>
                      <a:endParaRPr lang="zh-CN" altLang="en-US" sz="1200" b="1">
                        <a:solidFill>
                          <a:schemeClr val="tx1"/>
                        </a:solidFill>
                        <a:latin typeface="微软雅黑" panose="020B0503020204020204" pitchFamily="34" charset="-122"/>
                        <a:ea typeface="微软雅黑" panose="020B0503020204020204" pitchFamily="34" charset="-122"/>
                      </a:endParaRP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联合训练</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0.9257</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0.9142</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rgbClr val="FF0000"/>
                          </a:solidFill>
                          <a:effectLst/>
                          <a:latin typeface="微软雅黑" panose="020B0503020204020204" pitchFamily="34" charset="-122"/>
                          <a:ea typeface="微软雅黑" panose="020B0503020204020204" pitchFamily="34" charset="-122"/>
                        </a:rPr>
                        <a:t>0.9212</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rgbClr val="FF0000"/>
                          </a:solidFill>
                          <a:effectLst/>
                          <a:latin typeface="微软雅黑" panose="020B0503020204020204" pitchFamily="34" charset="-122"/>
                          <a:ea typeface="微软雅黑" panose="020B0503020204020204" pitchFamily="34" charset="-122"/>
                        </a:rPr>
                        <a:t>0.0115</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6605905"/>
                  </a:ext>
                </a:extLst>
              </a:tr>
              <a:tr h="519667">
                <a:tc>
                  <a:txBody>
                    <a:bodyPr/>
                    <a:lstStyle/>
                    <a:p>
                      <a:pPr algn="ctr"/>
                      <a:r>
                        <a:rPr lang="en-US" altLang="zh-CN" sz="1200" b="1">
                          <a:solidFill>
                            <a:schemeClr val="tx1"/>
                          </a:solidFill>
                          <a:latin typeface="微软雅黑" panose="020B0503020204020204" pitchFamily="34" charset="-122"/>
                          <a:ea typeface="微软雅黑" panose="020B0503020204020204" pitchFamily="34" charset="-122"/>
                        </a:rPr>
                        <a:t>NEZHA</a:t>
                      </a:r>
                      <a:endParaRPr lang="zh-CN" altLang="en-US" sz="1200" b="1">
                        <a:solidFill>
                          <a:schemeClr val="tx1"/>
                        </a:solidFill>
                        <a:latin typeface="微软雅黑" panose="020B0503020204020204" pitchFamily="34" charset="-122"/>
                        <a:ea typeface="微软雅黑" panose="020B0503020204020204" pitchFamily="34" charset="-122"/>
                      </a:endParaRP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分开训练</a:t>
                      </a:r>
                    </a:p>
                  </a:txBody>
                  <a:tcPr marL="65998" marR="65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0.9326</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a:effectLst/>
                          <a:latin typeface="微软雅黑" panose="020B0503020204020204" pitchFamily="34" charset="-122"/>
                          <a:ea typeface="微软雅黑" panose="020B0503020204020204" pitchFamily="34" charset="-122"/>
                        </a:rPr>
                        <a:t>0.9302</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rgbClr val="FF0000"/>
                          </a:solidFill>
                          <a:effectLst/>
                          <a:latin typeface="微软雅黑" panose="020B0503020204020204" pitchFamily="34" charset="-122"/>
                          <a:ea typeface="微软雅黑" panose="020B0503020204020204" pitchFamily="34" charset="-122"/>
                        </a:rPr>
                        <a:t>0.9316</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rgbClr val="FF0000"/>
                          </a:solidFill>
                          <a:effectLst/>
                          <a:latin typeface="微软雅黑" panose="020B0503020204020204" pitchFamily="34" charset="-122"/>
                          <a:ea typeface="微软雅黑" panose="020B0503020204020204" pitchFamily="34" charset="-122"/>
                        </a:rPr>
                        <a:t>0.0024</a:t>
                      </a:r>
                    </a:p>
                  </a:txBody>
                  <a:tcPr marL="71497" marR="71497"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079711"/>
                  </a:ext>
                </a:extLst>
              </a:tr>
            </a:tbl>
          </a:graphicData>
        </a:graphic>
      </p:graphicFrame>
      <p:sp>
        <p:nvSpPr>
          <p:cNvPr id="60" name="文本框 59">
            <a:extLst>
              <a:ext uri="{FF2B5EF4-FFF2-40B4-BE49-F238E27FC236}">
                <a16:creationId xmlns:a16="http://schemas.microsoft.com/office/drawing/2014/main" id="{1AF5DA93-B7B1-4037-A679-761559C6FF49}"/>
              </a:ext>
            </a:extLst>
          </p:cNvPr>
          <p:cNvSpPr txBox="1"/>
          <p:nvPr/>
        </p:nvSpPr>
        <p:spPr>
          <a:xfrm>
            <a:off x="2975418" y="3884449"/>
            <a:ext cx="4530851"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使用分开训练总得分上升，两个任务的得分差距缩小 </a:t>
            </a:r>
            <a:endPar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8" name="矩形 7">
            <a:extLst>
              <a:ext uri="{FF2B5EF4-FFF2-40B4-BE49-F238E27FC236}">
                <a16:creationId xmlns:a16="http://schemas.microsoft.com/office/drawing/2014/main" id="{B0260839-AC4D-4BD3-BBC8-A85C64C3AD64}"/>
              </a:ext>
            </a:extLst>
          </p:cNvPr>
          <p:cNvSpPr/>
          <p:nvPr/>
        </p:nvSpPr>
        <p:spPr>
          <a:xfrm>
            <a:off x="1486440" y="3942307"/>
            <a:ext cx="7377619"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0" name="Text Placeholder 4">
            <a:extLst>
              <a:ext uri="{FF2B5EF4-FFF2-40B4-BE49-F238E27FC236}">
                <a16:creationId xmlns:a16="http://schemas.microsoft.com/office/drawing/2014/main" id="{AEE983D2-F491-41C5-84DE-36AF8AC5BAB2}"/>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extLst>
      <p:ext uri="{BB962C8B-B14F-4D97-AF65-F5344CB8AC3E}">
        <p14:creationId xmlns:p14="http://schemas.microsoft.com/office/powerpoint/2010/main" val="191299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连接符 56">
            <a:extLst>
              <a:ext uri="{FF2B5EF4-FFF2-40B4-BE49-F238E27FC236}">
                <a16:creationId xmlns:a16="http://schemas.microsoft.com/office/drawing/2014/main" id="{F36168FE-D641-4826-9AF5-D6C40DAFE179}"/>
              </a:ext>
            </a:extLst>
          </p:cNvPr>
          <p:cNvCxnSpPr/>
          <p:nvPr/>
        </p:nvCxnSpPr>
        <p:spPr>
          <a:xfrm flipV="1">
            <a:off x="2332199" y="3030228"/>
            <a:ext cx="0" cy="2754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2E94A3C-9913-4103-B52C-C941740A76A4}"/>
              </a:ext>
            </a:extLst>
          </p:cNvPr>
          <p:cNvCxnSpPr>
            <a:cxnSpLocks/>
          </p:cNvCxnSpPr>
          <p:nvPr/>
        </p:nvCxnSpPr>
        <p:spPr>
          <a:xfrm>
            <a:off x="2332199" y="3030228"/>
            <a:ext cx="1848954"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AD26D2C-5714-42ED-9474-01D03573398A}"/>
              </a:ext>
            </a:extLst>
          </p:cNvPr>
          <p:cNvCxnSpPr>
            <a:cxnSpLocks/>
          </p:cNvCxnSpPr>
          <p:nvPr/>
        </p:nvCxnSpPr>
        <p:spPr>
          <a:xfrm>
            <a:off x="4181153" y="3030228"/>
            <a:ext cx="0" cy="2754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C14BF77-1648-4B34-803B-C421839B3FD1}"/>
              </a:ext>
            </a:extLst>
          </p:cNvPr>
          <p:cNvCxnSpPr>
            <a:cxnSpLocks/>
          </p:cNvCxnSpPr>
          <p:nvPr/>
        </p:nvCxnSpPr>
        <p:spPr>
          <a:xfrm flipV="1">
            <a:off x="5755562" y="3030228"/>
            <a:ext cx="0" cy="2754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C821F0B-CC8D-4B5F-9CD8-E78C37E88604}"/>
              </a:ext>
            </a:extLst>
          </p:cNvPr>
          <p:cNvCxnSpPr>
            <a:cxnSpLocks/>
          </p:cNvCxnSpPr>
          <p:nvPr/>
        </p:nvCxnSpPr>
        <p:spPr>
          <a:xfrm>
            <a:off x="5755563" y="3036895"/>
            <a:ext cx="1160109"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3C3855-493C-41EC-9DAD-8263F16E8268}"/>
              </a:ext>
            </a:extLst>
          </p:cNvPr>
          <p:cNvCxnSpPr>
            <a:cxnSpLocks/>
          </p:cNvCxnSpPr>
          <p:nvPr/>
        </p:nvCxnSpPr>
        <p:spPr>
          <a:xfrm>
            <a:off x="6915671" y="3036895"/>
            <a:ext cx="1324583" cy="724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7750FD9-AB44-48FB-9827-18A54D778A64}"/>
              </a:ext>
            </a:extLst>
          </p:cNvPr>
          <p:cNvCxnSpPr>
            <a:cxnSpLocks/>
            <a:stCxn id="167" idx="0"/>
          </p:cNvCxnSpPr>
          <p:nvPr/>
        </p:nvCxnSpPr>
        <p:spPr>
          <a:xfrm flipH="1" flipV="1">
            <a:off x="8222432" y="3036895"/>
            <a:ext cx="1433" cy="2812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C53EB41-9912-400B-B5D1-008BEA793503}"/>
              </a:ext>
            </a:extLst>
          </p:cNvPr>
          <p:cNvCxnSpPr>
            <a:cxnSpLocks/>
            <a:endCxn id="179" idx="2"/>
          </p:cNvCxnSpPr>
          <p:nvPr/>
        </p:nvCxnSpPr>
        <p:spPr>
          <a:xfrm flipV="1">
            <a:off x="3268326" y="2623954"/>
            <a:ext cx="0" cy="4062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68F8EC0-9546-4FC7-8731-421FAED38D9E}"/>
              </a:ext>
            </a:extLst>
          </p:cNvPr>
          <p:cNvCxnSpPr>
            <a:cxnSpLocks/>
            <a:endCxn id="169" idx="2"/>
          </p:cNvCxnSpPr>
          <p:nvPr/>
        </p:nvCxnSpPr>
        <p:spPr>
          <a:xfrm flipV="1">
            <a:off x="6908285" y="2631095"/>
            <a:ext cx="1284" cy="4130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80D15E78-A891-4BC2-915B-EC745E3D5AE5}"/>
              </a:ext>
            </a:extLst>
          </p:cNvPr>
          <p:cNvCxnSpPr>
            <a:cxnSpLocks/>
            <a:stCxn id="179" idx="0"/>
          </p:cNvCxnSpPr>
          <p:nvPr/>
        </p:nvCxnSpPr>
        <p:spPr>
          <a:xfrm flipV="1">
            <a:off x="3268326" y="1935773"/>
            <a:ext cx="0" cy="27513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522BC171-62D0-4EF5-B9EC-6D353A59C95A}"/>
              </a:ext>
            </a:extLst>
          </p:cNvPr>
          <p:cNvCxnSpPr>
            <a:cxnSpLocks/>
          </p:cNvCxnSpPr>
          <p:nvPr/>
        </p:nvCxnSpPr>
        <p:spPr>
          <a:xfrm>
            <a:off x="3268326" y="1942914"/>
            <a:ext cx="3647571" cy="730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565BC377-DE6E-4420-A1A8-82DC404DC4C1}"/>
              </a:ext>
            </a:extLst>
          </p:cNvPr>
          <p:cNvCxnSpPr>
            <a:cxnSpLocks/>
            <a:stCxn id="169" idx="0"/>
          </p:cNvCxnSpPr>
          <p:nvPr/>
        </p:nvCxnSpPr>
        <p:spPr>
          <a:xfrm flipH="1" flipV="1">
            <a:off x="6908136" y="1942914"/>
            <a:ext cx="1433" cy="27513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2C189A39-58AD-4E4B-B783-60D8EDBD150E}"/>
              </a:ext>
            </a:extLst>
          </p:cNvPr>
          <p:cNvCxnSpPr>
            <a:cxnSpLocks/>
          </p:cNvCxnSpPr>
          <p:nvPr/>
        </p:nvCxnSpPr>
        <p:spPr>
          <a:xfrm flipV="1">
            <a:off x="5172398" y="1435955"/>
            <a:ext cx="0" cy="5167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59" name="矩形 158">
            <a:extLst>
              <a:ext uri="{FF2B5EF4-FFF2-40B4-BE49-F238E27FC236}">
                <a16:creationId xmlns:a16="http://schemas.microsoft.com/office/drawing/2014/main" id="{238CD501-E848-43A1-BEF3-697749754F5F}"/>
              </a:ext>
            </a:extLst>
          </p:cNvPr>
          <p:cNvSpPr/>
          <p:nvPr/>
        </p:nvSpPr>
        <p:spPr>
          <a:xfrm>
            <a:off x="1624085" y="3318122"/>
            <a:ext cx="1470385"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Separate NEZHA</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0A0CBE3F-2F08-4DCA-AD69-761BB9B6599E}"/>
              </a:ext>
            </a:extLst>
          </p:cNvPr>
          <p:cNvSpPr/>
          <p:nvPr/>
        </p:nvSpPr>
        <p:spPr>
          <a:xfrm>
            <a:off x="3416317" y="3305655"/>
            <a:ext cx="1387657"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Joint NEZHA</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163" name="矩形 162">
            <a:extLst>
              <a:ext uri="{FF2B5EF4-FFF2-40B4-BE49-F238E27FC236}">
                <a16:creationId xmlns:a16="http://schemas.microsoft.com/office/drawing/2014/main" id="{1F34B532-E56F-47AC-BE50-E4D3D4A0741C}"/>
              </a:ext>
            </a:extLst>
          </p:cNvPr>
          <p:cNvSpPr/>
          <p:nvPr/>
        </p:nvSpPr>
        <p:spPr>
          <a:xfrm>
            <a:off x="5464486" y="3305655"/>
            <a:ext cx="576945"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HAN</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165" name="矩形 164">
            <a:extLst>
              <a:ext uri="{FF2B5EF4-FFF2-40B4-BE49-F238E27FC236}">
                <a16:creationId xmlns:a16="http://schemas.microsoft.com/office/drawing/2014/main" id="{4B4B9AE1-D4CF-4813-9A42-056756DB508B}"/>
              </a:ext>
            </a:extLst>
          </p:cNvPr>
          <p:cNvSpPr/>
          <p:nvPr/>
        </p:nvSpPr>
        <p:spPr>
          <a:xfrm>
            <a:off x="6522464" y="3316262"/>
            <a:ext cx="771343"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dirty="0">
                <a:solidFill>
                  <a:schemeClr val="tx1"/>
                </a:solidFill>
                <a:latin typeface="微软雅黑" panose="020B0503020204020204" pitchFamily="34" charset="-122"/>
                <a:ea typeface="微软雅黑" panose="020B0503020204020204" pitchFamily="34" charset="-122"/>
              </a:rPr>
              <a:t>DPCNN</a:t>
            </a:r>
            <a:endParaRPr lang="zh-CN" altLang="en-US" sz="1155" b="1" dirty="0">
              <a:solidFill>
                <a:schemeClr val="tx1"/>
              </a:solidFill>
              <a:latin typeface="微软雅黑" panose="020B0503020204020204" pitchFamily="34" charset="-122"/>
              <a:ea typeface="微软雅黑" panose="020B0503020204020204" pitchFamily="34" charset="-122"/>
            </a:endParaRPr>
          </a:p>
        </p:txBody>
      </p:sp>
      <p:sp>
        <p:nvSpPr>
          <p:cNvPr id="167" name="矩形 166">
            <a:extLst>
              <a:ext uri="{FF2B5EF4-FFF2-40B4-BE49-F238E27FC236}">
                <a16:creationId xmlns:a16="http://schemas.microsoft.com/office/drawing/2014/main" id="{E5382ECF-DE59-4F32-9730-937FBADE150E}"/>
              </a:ext>
            </a:extLst>
          </p:cNvPr>
          <p:cNvSpPr/>
          <p:nvPr/>
        </p:nvSpPr>
        <p:spPr>
          <a:xfrm>
            <a:off x="7890583" y="3318122"/>
            <a:ext cx="666563"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dirty="0">
                <a:solidFill>
                  <a:schemeClr val="tx1"/>
                </a:solidFill>
                <a:latin typeface="微软雅黑" panose="020B0503020204020204" pitchFamily="34" charset="-122"/>
                <a:ea typeface="微软雅黑" panose="020B0503020204020204" pitchFamily="34" charset="-122"/>
              </a:rPr>
              <a:t>LSTM</a:t>
            </a:r>
            <a:endParaRPr lang="zh-CN" altLang="en-US" sz="1155" b="1" dirty="0">
              <a:solidFill>
                <a:schemeClr val="tx1"/>
              </a:solidFill>
              <a:latin typeface="微软雅黑" panose="020B0503020204020204" pitchFamily="34" charset="-122"/>
              <a:ea typeface="微软雅黑" panose="020B0503020204020204" pitchFamily="34" charset="-122"/>
            </a:endParaRPr>
          </a:p>
        </p:txBody>
      </p:sp>
      <p:sp>
        <p:nvSpPr>
          <p:cNvPr id="169" name="矩形 168">
            <a:extLst>
              <a:ext uri="{FF2B5EF4-FFF2-40B4-BE49-F238E27FC236}">
                <a16:creationId xmlns:a16="http://schemas.microsoft.com/office/drawing/2014/main" id="{B3F7CD42-AD99-4AB1-A712-044034D36AFC}"/>
              </a:ext>
            </a:extLst>
          </p:cNvPr>
          <p:cNvSpPr/>
          <p:nvPr/>
        </p:nvSpPr>
        <p:spPr>
          <a:xfrm>
            <a:off x="6146019" y="2218050"/>
            <a:ext cx="1527099"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299" b="1">
                <a:solidFill>
                  <a:schemeClr val="tx1"/>
                </a:solidFill>
                <a:latin typeface="微软雅黑" panose="020B0503020204020204" pitchFamily="34" charset="-122"/>
                <a:ea typeface="微软雅黑" panose="020B0503020204020204" pitchFamily="34" charset="-122"/>
              </a:rPr>
              <a:t>Basic Models</a:t>
            </a:r>
            <a:endParaRPr lang="zh-CN" altLang="en-US" sz="1299" b="1">
              <a:solidFill>
                <a:schemeClr val="tx1"/>
              </a:solidFill>
              <a:latin typeface="微软雅黑" panose="020B0503020204020204" pitchFamily="34" charset="-122"/>
              <a:ea typeface="微软雅黑" panose="020B0503020204020204" pitchFamily="34" charset="-122"/>
            </a:endParaRPr>
          </a:p>
        </p:txBody>
      </p:sp>
      <p:cxnSp>
        <p:nvCxnSpPr>
          <p:cNvPr id="174" name="直接连接符 173">
            <a:extLst>
              <a:ext uri="{FF2B5EF4-FFF2-40B4-BE49-F238E27FC236}">
                <a16:creationId xmlns:a16="http://schemas.microsoft.com/office/drawing/2014/main" id="{62088D64-60B1-4A40-B372-999C15057D2F}"/>
              </a:ext>
            </a:extLst>
          </p:cNvPr>
          <p:cNvCxnSpPr>
            <a:cxnSpLocks/>
            <a:stCxn id="165" idx="0"/>
          </p:cNvCxnSpPr>
          <p:nvPr/>
        </p:nvCxnSpPr>
        <p:spPr>
          <a:xfrm flipV="1">
            <a:off x="6908136" y="3034118"/>
            <a:ext cx="1433" cy="282144"/>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81B5CD3D-ACD9-4A3B-A20B-70E42E1F896C}"/>
              </a:ext>
            </a:extLst>
          </p:cNvPr>
          <p:cNvSpPr/>
          <p:nvPr/>
        </p:nvSpPr>
        <p:spPr>
          <a:xfrm>
            <a:off x="2854516" y="2210909"/>
            <a:ext cx="827620"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299" b="1" dirty="0">
                <a:solidFill>
                  <a:schemeClr val="tx1"/>
                </a:solidFill>
                <a:latin typeface="微软雅黑" panose="020B0503020204020204" pitchFamily="34" charset="-122"/>
                <a:ea typeface="微软雅黑" panose="020B0503020204020204" pitchFamily="34" charset="-122"/>
              </a:rPr>
              <a:t>NEZHA</a:t>
            </a:r>
            <a:endParaRPr lang="zh-CN" altLang="en-US" sz="1299" b="1" dirty="0">
              <a:solidFill>
                <a:schemeClr val="tx1"/>
              </a:solidFill>
              <a:latin typeface="微软雅黑" panose="020B0503020204020204" pitchFamily="34" charset="-122"/>
              <a:ea typeface="微软雅黑" panose="020B0503020204020204" pitchFamily="34" charset="-122"/>
            </a:endParaRPr>
          </a:p>
        </p:txBody>
      </p:sp>
      <p:sp>
        <p:nvSpPr>
          <p:cNvPr id="182" name="矩形 181">
            <a:extLst>
              <a:ext uri="{FF2B5EF4-FFF2-40B4-BE49-F238E27FC236}">
                <a16:creationId xmlns:a16="http://schemas.microsoft.com/office/drawing/2014/main" id="{9CB57AB0-94DF-4837-9725-E5C07DFD7779}"/>
              </a:ext>
            </a:extLst>
          </p:cNvPr>
          <p:cNvSpPr/>
          <p:nvPr/>
        </p:nvSpPr>
        <p:spPr>
          <a:xfrm>
            <a:off x="4408848" y="1023210"/>
            <a:ext cx="1527099" cy="413045"/>
          </a:xfrm>
          <a:prstGeom prst="rect">
            <a:avLst/>
          </a:prstGeom>
          <a:gradFill>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444" b="1" dirty="0">
                <a:solidFill>
                  <a:schemeClr val="tx1"/>
                </a:solidFill>
                <a:latin typeface="微软雅黑" panose="020B0503020204020204" pitchFamily="34" charset="-122"/>
                <a:ea typeface="微软雅黑" panose="020B0503020204020204" pitchFamily="34" charset="-122"/>
              </a:rPr>
              <a:t>Noah</a:t>
            </a:r>
            <a:r>
              <a:rPr lang="en-US" altLang="zh-CN" sz="1444"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44" b="1" dirty="0">
                <a:solidFill>
                  <a:schemeClr val="tx1"/>
                </a:solidFill>
                <a:latin typeface="微软雅黑" panose="020B0503020204020204" pitchFamily="34" charset="-122"/>
                <a:ea typeface="微软雅黑" panose="020B0503020204020204" pitchFamily="34" charset="-122"/>
              </a:rPr>
              <a:t>s Ark</a:t>
            </a:r>
            <a:endParaRPr lang="zh-CN" altLang="en-US" sz="1444" b="1" dirty="0">
              <a:solidFill>
                <a:schemeClr val="tx1"/>
              </a:solidFill>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AEF934FD-37D5-4D1E-80F0-5E89BC1D6C8F}"/>
              </a:ext>
            </a:extLst>
          </p:cNvPr>
          <p:cNvSpPr/>
          <p:nvPr/>
        </p:nvSpPr>
        <p:spPr>
          <a:xfrm>
            <a:off x="2749597" y="3732659"/>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0.8</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FE94B1CF-5879-4948-8751-E93465ABC20C}"/>
              </a:ext>
            </a:extLst>
          </p:cNvPr>
          <p:cNvSpPr/>
          <p:nvPr/>
        </p:nvSpPr>
        <p:spPr>
          <a:xfrm>
            <a:off x="5697761" y="3718441"/>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0.5</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199" name="矩形 198">
            <a:extLst>
              <a:ext uri="{FF2B5EF4-FFF2-40B4-BE49-F238E27FC236}">
                <a16:creationId xmlns:a16="http://schemas.microsoft.com/office/drawing/2014/main" id="{ABD6B3DC-9C61-486B-838A-CA9E19A8AAAB}"/>
              </a:ext>
            </a:extLst>
          </p:cNvPr>
          <p:cNvSpPr/>
          <p:nvPr/>
        </p:nvSpPr>
        <p:spPr>
          <a:xfrm>
            <a:off x="6953004" y="3729544"/>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dirty="0">
                <a:solidFill>
                  <a:schemeClr val="tx1"/>
                </a:solidFill>
                <a:latin typeface="微软雅黑" panose="020B0503020204020204" pitchFamily="34" charset="-122"/>
                <a:ea typeface="微软雅黑" panose="020B0503020204020204" pitchFamily="34" charset="-122"/>
              </a:rPr>
              <a:t>0.3</a:t>
            </a:r>
            <a:endParaRPr lang="zh-CN" altLang="en-US" sz="1155" b="1" dirty="0">
              <a:solidFill>
                <a:schemeClr val="tx1"/>
              </a:solidFill>
              <a:latin typeface="微软雅黑" panose="020B0503020204020204" pitchFamily="34" charset="-122"/>
              <a:ea typeface="微软雅黑" panose="020B0503020204020204" pitchFamily="34" charset="-122"/>
            </a:endParaRPr>
          </a:p>
        </p:txBody>
      </p:sp>
      <p:sp>
        <p:nvSpPr>
          <p:cNvPr id="201" name="矩形 200">
            <a:extLst>
              <a:ext uri="{FF2B5EF4-FFF2-40B4-BE49-F238E27FC236}">
                <a16:creationId xmlns:a16="http://schemas.microsoft.com/office/drawing/2014/main" id="{D5304F5E-DFD1-4301-A914-4286CFDE2779}"/>
              </a:ext>
            </a:extLst>
          </p:cNvPr>
          <p:cNvSpPr/>
          <p:nvPr/>
        </p:nvSpPr>
        <p:spPr>
          <a:xfrm>
            <a:off x="8212958" y="3732697"/>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a:solidFill>
                  <a:schemeClr val="tx1"/>
                </a:solidFill>
                <a:latin typeface="微软雅黑" panose="020B0503020204020204" pitchFamily="34" charset="-122"/>
                <a:ea typeface="微软雅黑" panose="020B0503020204020204" pitchFamily="34" charset="-122"/>
              </a:rPr>
              <a:t>0.2</a:t>
            </a:r>
            <a:endParaRPr lang="zh-CN" altLang="en-US" sz="1155" b="1">
              <a:solidFill>
                <a:schemeClr val="tx1"/>
              </a:solidFill>
              <a:latin typeface="微软雅黑" panose="020B0503020204020204" pitchFamily="34" charset="-122"/>
              <a:ea typeface="微软雅黑" panose="020B0503020204020204" pitchFamily="34" charset="-122"/>
            </a:endParaRPr>
          </a:p>
        </p:txBody>
      </p:sp>
      <p:sp>
        <p:nvSpPr>
          <p:cNvPr id="203" name="矩形 202">
            <a:extLst>
              <a:ext uri="{FF2B5EF4-FFF2-40B4-BE49-F238E27FC236}">
                <a16:creationId xmlns:a16="http://schemas.microsoft.com/office/drawing/2014/main" id="{A0366372-EB4B-4E5B-9B88-313CA612CC9C}"/>
              </a:ext>
            </a:extLst>
          </p:cNvPr>
          <p:cNvSpPr/>
          <p:nvPr/>
        </p:nvSpPr>
        <p:spPr>
          <a:xfrm>
            <a:off x="7430646" y="2631094"/>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299" b="1">
                <a:solidFill>
                  <a:schemeClr val="tx1"/>
                </a:solidFill>
                <a:latin typeface="微软雅黑" panose="020B0503020204020204" pitchFamily="34" charset="-122"/>
                <a:ea typeface="微软雅黑" panose="020B0503020204020204" pitchFamily="34" charset="-122"/>
              </a:rPr>
              <a:t>0.2</a:t>
            </a:r>
            <a:endParaRPr lang="zh-CN" altLang="en-US" sz="1299" b="1">
              <a:solidFill>
                <a:schemeClr val="tx1"/>
              </a:solidFill>
              <a:latin typeface="微软雅黑" panose="020B0503020204020204" pitchFamily="34" charset="-122"/>
              <a:ea typeface="微软雅黑" panose="020B0503020204020204" pitchFamily="34" charset="-122"/>
            </a:endParaRPr>
          </a:p>
        </p:txBody>
      </p:sp>
      <p:sp>
        <p:nvSpPr>
          <p:cNvPr id="205" name="矩形 204">
            <a:extLst>
              <a:ext uri="{FF2B5EF4-FFF2-40B4-BE49-F238E27FC236}">
                <a16:creationId xmlns:a16="http://schemas.microsoft.com/office/drawing/2014/main" id="{F612F85B-AA2B-4846-A9AA-7F899107DE0E}"/>
              </a:ext>
            </a:extLst>
          </p:cNvPr>
          <p:cNvSpPr/>
          <p:nvPr/>
        </p:nvSpPr>
        <p:spPr>
          <a:xfrm>
            <a:off x="3449690" y="2623954"/>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299" b="1" dirty="0">
                <a:solidFill>
                  <a:schemeClr val="tx1"/>
                </a:solidFill>
                <a:latin typeface="微软雅黑" panose="020B0503020204020204" pitchFamily="34" charset="-122"/>
                <a:ea typeface="微软雅黑" panose="020B0503020204020204" pitchFamily="34" charset="-122"/>
              </a:rPr>
              <a:t>0.8</a:t>
            </a:r>
            <a:endParaRPr lang="zh-CN" altLang="en-US" sz="1299" b="1" dirty="0">
              <a:solidFill>
                <a:schemeClr val="tx1"/>
              </a:solidFill>
              <a:latin typeface="微软雅黑" panose="020B0503020204020204" pitchFamily="34" charset="-122"/>
              <a:ea typeface="微软雅黑" panose="020B0503020204020204" pitchFamily="34" charset="-122"/>
            </a:endParaRPr>
          </a:p>
        </p:txBody>
      </p:sp>
      <p:sp>
        <p:nvSpPr>
          <p:cNvPr id="206" name="矩形 205">
            <a:extLst>
              <a:ext uri="{FF2B5EF4-FFF2-40B4-BE49-F238E27FC236}">
                <a16:creationId xmlns:a16="http://schemas.microsoft.com/office/drawing/2014/main" id="{49418B12-E9A6-4353-AE8B-9084CFF6D970}"/>
              </a:ext>
            </a:extLst>
          </p:cNvPr>
          <p:cNvSpPr/>
          <p:nvPr/>
        </p:nvSpPr>
        <p:spPr>
          <a:xfrm>
            <a:off x="5556231" y="1436254"/>
            <a:ext cx="1359666" cy="388331"/>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dirty="0">
                <a:solidFill>
                  <a:srgbClr val="C00000"/>
                </a:solidFill>
                <a:latin typeface="微软雅黑" panose="020B0503020204020204" pitchFamily="34" charset="-122"/>
                <a:ea typeface="微软雅黑" panose="020B0503020204020204" pitchFamily="34" charset="-122"/>
              </a:rPr>
              <a:t>Score: 0.9425</a:t>
            </a:r>
          </a:p>
          <a:p>
            <a:pPr algn="ctr" defTabSz="2085461">
              <a:lnSpc>
                <a:spcPct val="90000"/>
              </a:lnSpc>
              <a:spcBef>
                <a:spcPct val="0"/>
              </a:spcBef>
              <a:spcAft>
                <a:spcPct val="35000"/>
              </a:spcAft>
            </a:pPr>
            <a:r>
              <a:rPr lang="en-US" altLang="zh-CN" sz="1155" b="1" dirty="0">
                <a:solidFill>
                  <a:srgbClr val="C00000"/>
                </a:solidFill>
                <a:latin typeface="微软雅黑" panose="020B0503020204020204" pitchFamily="34" charset="-122"/>
                <a:ea typeface="微软雅黑" panose="020B0503020204020204" pitchFamily="34" charset="-122"/>
              </a:rPr>
              <a:t>Rank: 3 </a:t>
            </a:r>
            <a:endParaRPr lang="zh-CN" altLang="en-US" sz="1155" b="1" dirty="0">
              <a:solidFill>
                <a:srgbClr val="C00000"/>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61416633-211A-4D43-BC8A-1E0203A464B2}"/>
              </a:ext>
            </a:extLst>
          </p:cNvPr>
          <p:cNvSpPr/>
          <p:nvPr/>
        </p:nvSpPr>
        <p:spPr>
          <a:xfrm>
            <a:off x="1486441" y="756983"/>
            <a:ext cx="7377619" cy="333303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36" name="文本框 35">
            <a:extLst>
              <a:ext uri="{FF2B5EF4-FFF2-40B4-BE49-F238E27FC236}">
                <a16:creationId xmlns:a16="http://schemas.microsoft.com/office/drawing/2014/main" id="{5FAE98EC-FFCE-4BAB-9714-80817BDCE20C}"/>
              </a:ext>
            </a:extLst>
          </p:cNvPr>
          <p:cNvSpPr txBox="1"/>
          <p:nvPr/>
        </p:nvSpPr>
        <p:spPr>
          <a:xfrm>
            <a:off x="4535813" y="537190"/>
            <a:ext cx="1401916"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复赛</a:t>
            </a:r>
            <a:r>
              <a:rPr lang="en-US" altLang="zh-CN" sz="1444"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最终方案</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3" name="矩形 2">
            <a:extLst>
              <a:ext uri="{FF2B5EF4-FFF2-40B4-BE49-F238E27FC236}">
                <a16:creationId xmlns:a16="http://schemas.microsoft.com/office/drawing/2014/main" id="{35BAEA4F-4315-41BF-A5F7-6969EA5FCF73}"/>
              </a:ext>
            </a:extLst>
          </p:cNvPr>
          <p:cNvSpPr/>
          <p:nvPr/>
        </p:nvSpPr>
        <p:spPr>
          <a:xfrm>
            <a:off x="1558664" y="2170051"/>
            <a:ext cx="3448896" cy="1812281"/>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38" name="矩形 37">
            <a:extLst>
              <a:ext uri="{FF2B5EF4-FFF2-40B4-BE49-F238E27FC236}">
                <a16:creationId xmlns:a16="http://schemas.microsoft.com/office/drawing/2014/main" id="{1EE84E8F-85EC-473E-95B6-4A53A7676B30}"/>
              </a:ext>
            </a:extLst>
          </p:cNvPr>
          <p:cNvSpPr/>
          <p:nvPr/>
        </p:nvSpPr>
        <p:spPr>
          <a:xfrm>
            <a:off x="5397895" y="2162740"/>
            <a:ext cx="3363052" cy="1819592"/>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40" name="矩形 39">
            <a:extLst>
              <a:ext uri="{FF2B5EF4-FFF2-40B4-BE49-F238E27FC236}">
                <a16:creationId xmlns:a16="http://schemas.microsoft.com/office/drawing/2014/main" id="{ADB2883C-42D6-4F83-97C3-618893F7E8CE}"/>
              </a:ext>
            </a:extLst>
          </p:cNvPr>
          <p:cNvSpPr/>
          <p:nvPr/>
        </p:nvSpPr>
        <p:spPr>
          <a:xfrm>
            <a:off x="4460236" y="3719126"/>
            <a:ext cx="477525" cy="21693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85461">
              <a:lnSpc>
                <a:spcPct val="90000"/>
              </a:lnSpc>
              <a:spcBef>
                <a:spcPct val="0"/>
              </a:spcBef>
              <a:spcAft>
                <a:spcPct val="35000"/>
              </a:spcAft>
            </a:pPr>
            <a:r>
              <a:rPr lang="en-US" altLang="zh-CN" sz="1155" b="1" dirty="0">
                <a:solidFill>
                  <a:schemeClr val="tx1"/>
                </a:solidFill>
                <a:latin typeface="微软雅黑" panose="020B0503020204020204" pitchFamily="34" charset="-122"/>
                <a:ea typeface="微软雅黑" panose="020B0503020204020204" pitchFamily="34" charset="-122"/>
              </a:rPr>
              <a:t>0.2</a:t>
            </a:r>
            <a:endParaRPr lang="zh-CN" altLang="en-US" sz="1155" b="1" dirty="0">
              <a:solidFill>
                <a:schemeClr val="tx1"/>
              </a:solidFill>
              <a:latin typeface="微软雅黑" panose="020B0503020204020204" pitchFamily="34" charset="-122"/>
              <a:ea typeface="微软雅黑" panose="020B0503020204020204" pitchFamily="34" charset="-122"/>
            </a:endParaRPr>
          </a:p>
        </p:txBody>
      </p:sp>
      <p:sp>
        <p:nvSpPr>
          <p:cNvPr id="37" name="Text Placeholder 4">
            <a:extLst>
              <a:ext uri="{FF2B5EF4-FFF2-40B4-BE49-F238E27FC236}">
                <a16:creationId xmlns:a16="http://schemas.microsoft.com/office/drawing/2014/main" id="{9A6FB09E-2132-4F65-BE9C-BF016B9D96A3}"/>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整体设计</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8"/>
                                        </p:tgtEl>
                                      </p:cBhvr>
                                    </p:animEffect>
                                    <p:animScale>
                                      <p:cBhvr>
                                        <p:cTn id="12" dur="250" autoRev="1" fill="hold"/>
                                        <p:tgtEl>
                                          <p:spTgt spid="3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05"/>
                                        </p:tgtEl>
                                      </p:cBhvr>
                                    </p:animEffect>
                                    <p:animScale>
                                      <p:cBhvr>
                                        <p:cTn id="17" dur="250" autoRev="1" fill="hold"/>
                                        <p:tgtEl>
                                          <p:spTgt spid="205"/>
                                        </p:tgtEl>
                                      </p:cBhvr>
                                      <p:by x="105000" y="105000"/>
                                    </p:animScale>
                                  </p:childTnLst>
                                </p:cTn>
                              </p:par>
                              <p:par>
                                <p:cTn id="18" presetID="26" presetClass="emph" presetSubtype="0" fill="hold" grpId="0" nodeType="withEffect">
                                  <p:stCondLst>
                                    <p:cond delay="0"/>
                                  </p:stCondLst>
                                  <p:childTnLst>
                                    <p:animEffect transition="out" filter="fade">
                                      <p:cBhvr>
                                        <p:cTn id="19" dur="500" tmFilter="0, 0; .2, .5; .8, .5; 1, 0"/>
                                        <p:tgtEl>
                                          <p:spTgt spid="203"/>
                                        </p:tgtEl>
                                      </p:cBhvr>
                                    </p:animEffect>
                                    <p:animScale>
                                      <p:cBhvr>
                                        <p:cTn id="20" dur="250" autoRev="1" fill="hold"/>
                                        <p:tgtEl>
                                          <p:spTgt spid="20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82"/>
                                        </p:tgtEl>
                                      </p:cBhvr>
                                    </p:animEffect>
                                    <p:animScale>
                                      <p:cBhvr>
                                        <p:cTn id="25" dur="250" autoRev="1" fill="hold"/>
                                        <p:tgtEl>
                                          <p:spTgt spid="182"/>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206"/>
                                        </p:tgtEl>
                                      </p:cBhvr>
                                    </p:animEffect>
                                    <p:animScale>
                                      <p:cBhvr>
                                        <p:cTn id="30" dur="250" autoRev="1" fill="hold"/>
                                        <p:tgtEl>
                                          <p:spTgt spid="2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203" grpId="0" animBg="1"/>
      <p:bldP spid="205" grpId="0" animBg="1"/>
      <p:bldP spid="206" grpId="0" animBg="1"/>
      <p:bldP spid="3"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chemeClr val="bg1"/>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chemeClr val="bg1"/>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chemeClr val="bg1"/>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赛题解读和数据分析</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整体设计</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chemeClr val="bg1"/>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chemeClr val="bg1"/>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方案总结</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rgbClr val="7F7F7F"/>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rgbClr val="7F7F7F"/>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rgbClr val="7F7F7F"/>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赛题解读和数据分析</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整体设计</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chemeClr val="bg1"/>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方案总结</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3565148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4">
            <a:extLst>
              <a:ext uri="{FF2B5EF4-FFF2-40B4-BE49-F238E27FC236}">
                <a16:creationId xmlns:a16="http://schemas.microsoft.com/office/drawing/2014/main" id="{A4BCC872-0D4D-4786-9D61-7AB55D78BA05}"/>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创新和落地</a:t>
            </a:r>
          </a:p>
        </p:txBody>
      </p:sp>
      <p:grpSp>
        <p:nvGrpSpPr>
          <p:cNvPr id="92" name="组合 91">
            <a:extLst>
              <a:ext uri="{FF2B5EF4-FFF2-40B4-BE49-F238E27FC236}">
                <a16:creationId xmlns:a16="http://schemas.microsoft.com/office/drawing/2014/main" id="{9BCB1815-C7BF-49B4-A272-EEDACBFAC1B1}"/>
              </a:ext>
            </a:extLst>
          </p:cNvPr>
          <p:cNvGrpSpPr/>
          <p:nvPr/>
        </p:nvGrpSpPr>
        <p:grpSpPr>
          <a:xfrm>
            <a:off x="1263099" y="1531920"/>
            <a:ext cx="900000" cy="360000"/>
            <a:chOff x="3095624" y="207615"/>
            <a:chExt cx="1936750" cy="1258887"/>
          </a:xfrm>
          <a:solidFill>
            <a:srgbClr val="2E7AB8"/>
          </a:solidFill>
          <a:scene3d>
            <a:camera prst="orthographicFront"/>
            <a:lightRig rig="chilly" dir="t"/>
          </a:scene3d>
        </p:grpSpPr>
        <p:sp>
          <p:nvSpPr>
            <p:cNvPr id="93" name="矩形: 圆角 92">
              <a:extLst>
                <a:ext uri="{FF2B5EF4-FFF2-40B4-BE49-F238E27FC236}">
                  <a16:creationId xmlns:a16="http://schemas.microsoft.com/office/drawing/2014/main" id="{F978A2B0-6301-4A8F-8C4B-754D20899472}"/>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矩形: 圆角 4">
              <a:extLst>
                <a:ext uri="{FF2B5EF4-FFF2-40B4-BE49-F238E27FC236}">
                  <a16:creationId xmlns:a16="http://schemas.microsoft.com/office/drawing/2014/main" id="{F43B2FFB-81E0-4AB4-92F0-7D0927631E2E}"/>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444" b="1" dirty="0">
                  <a:latin typeface="微软雅黑" panose="020B0503020204020204" pitchFamily="34" charset="-122"/>
                  <a:ea typeface="微软雅黑" panose="020B0503020204020204" pitchFamily="34" charset="-122"/>
                </a:rPr>
                <a:t>创新性</a:t>
              </a:r>
              <a:endParaRPr lang="zh-CN" altLang="en-US" sz="1444" dirty="0">
                <a:latin typeface="微软雅黑" panose="020B0503020204020204" pitchFamily="34" charset="-122"/>
                <a:ea typeface="微软雅黑" panose="020B0503020204020204" pitchFamily="34" charset="-122"/>
              </a:endParaRPr>
            </a:p>
          </p:txBody>
        </p:sp>
      </p:grpSp>
      <p:grpSp>
        <p:nvGrpSpPr>
          <p:cNvPr id="169" name="组合 168">
            <a:extLst>
              <a:ext uri="{FF2B5EF4-FFF2-40B4-BE49-F238E27FC236}">
                <a16:creationId xmlns:a16="http://schemas.microsoft.com/office/drawing/2014/main" id="{11937AD3-F047-44D1-BADF-630BCFA675C3}"/>
              </a:ext>
            </a:extLst>
          </p:cNvPr>
          <p:cNvGrpSpPr/>
          <p:nvPr/>
        </p:nvGrpSpPr>
        <p:grpSpPr>
          <a:xfrm>
            <a:off x="1173098" y="2170056"/>
            <a:ext cx="1080000" cy="360000"/>
            <a:chOff x="3095624" y="207615"/>
            <a:chExt cx="1936750" cy="1258887"/>
          </a:xfrm>
          <a:solidFill>
            <a:srgbClr val="39568B"/>
          </a:solidFill>
          <a:scene3d>
            <a:camera prst="orthographicFront"/>
            <a:lightRig rig="chilly" dir="t"/>
          </a:scene3d>
        </p:grpSpPr>
        <p:sp>
          <p:nvSpPr>
            <p:cNvPr id="170" name="矩形: 圆角 169">
              <a:extLst>
                <a:ext uri="{FF2B5EF4-FFF2-40B4-BE49-F238E27FC236}">
                  <a16:creationId xmlns:a16="http://schemas.microsoft.com/office/drawing/2014/main" id="{2FBE3F79-CE82-4CFE-A4E5-C0EF4FF165D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1" name="矩形: 圆角 4">
              <a:extLst>
                <a:ext uri="{FF2B5EF4-FFF2-40B4-BE49-F238E27FC236}">
                  <a16:creationId xmlns:a16="http://schemas.microsoft.com/office/drawing/2014/main" id="{4D818380-C8AB-4601-B2D5-25F4532E498C}"/>
                </a:ext>
              </a:extLst>
            </p:cNvPr>
            <p:cNvSpPr txBox="1"/>
            <p:nvPr/>
          </p:nvSpPr>
          <p:spPr>
            <a:xfrm>
              <a:off x="3157076" y="269070"/>
              <a:ext cx="1813842" cy="113598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网络结构</a:t>
              </a:r>
              <a:endParaRPr lang="zh-CN" altLang="en-US" sz="1299" dirty="0">
                <a:latin typeface="微软雅黑" panose="020B0503020204020204" pitchFamily="34" charset="-122"/>
                <a:ea typeface="微软雅黑" panose="020B0503020204020204" pitchFamily="34" charset="-122"/>
              </a:endParaRPr>
            </a:p>
          </p:txBody>
        </p:sp>
      </p:grpSp>
      <p:grpSp>
        <p:nvGrpSpPr>
          <p:cNvPr id="178" name="组合 177">
            <a:extLst>
              <a:ext uri="{FF2B5EF4-FFF2-40B4-BE49-F238E27FC236}">
                <a16:creationId xmlns:a16="http://schemas.microsoft.com/office/drawing/2014/main" id="{1B8A5D8B-8871-451B-8B87-AB5140611782}"/>
              </a:ext>
            </a:extLst>
          </p:cNvPr>
          <p:cNvGrpSpPr/>
          <p:nvPr/>
        </p:nvGrpSpPr>
        <p:grpSpPr>
          <a:xfrm>
            <a:off x="1535156" y="2801437"/>
            <a:ext cx="1080000" cy="360000"/>
            <a:chOff x="3095624" y="207615"/>
            <a:chExt cx="1936750" cy="1258887"/>
          </a:xfrm>
          <a:solidFill>
            <a:srgbClr val="22869E"/>
          </a:solidFill>
          <a:scene3d>
            <a:camera prst="orthographicFront"/>
            <a:lightRig rig="chilly" dir="t"/>
          </a:scene3d>
        </p:grpSpPr>
        <p:sp>
          <p:nvSpPr>
            <p:cNvPr id="179" name="矩形: 圆角 178">
              <a:extLst>
                <a:ext uri="{FF2B5EF4-FFF2-40B4-BE49-F238E27FC236}">
                  <a16:creationId xmlns:a16="http://schemas.microsoft.com/office/drawing/2014/main" id="{AF55890D-2EBE-4596-A802-B868800BC8E1}"/>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矩形: 圆角 4">
              <a:extLst>
                <a:ext uri="{FF2B5EF4-FFF2-40B4-BE49-F238E27FC236}">
                  <a16:creationId xmlns:a16="http://schemas.microsoft.com/office/drawing/2014/main" id="{F6233F57-152D-461C-B79A-01FC825BAD57}"/>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结构差异</a:t>
              </a:r>
              <a:endParaRPr lang="zh-CN" altLang="en-US" sz="1299" dirty="0">
                <a:latin typeface="微软雅黑" panose="020B0503020204020204" pitchFamily="34" charset="-122"/>
                <a:ea typeface="微软雅黑" panose="020B0503020204020204" pitchFamily="34" charset="-122"/>
              </a:endParaRPr>
            </a:p>
          </p:txBody>
        </p:sp>
      </p:grpSp>
      <p:grpSp>
        <p:nvGrpSpPr>
          <p:cNvPr id="181" name="组合 180">
            <a:extLst>
              <a:ext uri="{FF2B5EF4-FFF2-40B4-BE49-F238E27FC236}">
                <a16:creationId xmlns:a16="http://schemas.microsoft.com/office/drawing/2014/main" id="{A971C93F-91C3-4332-94A0-BFDDCFF6C0DB}"/>
              </a:ext>
            </a:extLst>
          </p:cNvPr>
          <p:cNvGrpSpPr/>
          <p:nvPr/>
        </p:nvGrpSpPr>
        <p:grpSpPr>
          <a:xfrm>
            <a:off x="1535155" y="3425057"/>
            <a:ext cx="1080000" cy="360000"/>
            <a:chOff x="3095624" y="207615"/>
            <a:chExt cx="1936750" cy="1258887"/>
          </a:xfrm>
          <a:solidFill>
            <a:srgbClr val="22869E"/>
          </a:solidFill>
          <a:scene3d>
            <a:camera prst="orthographicFront"/>
            <a:lightRig rig="chilly" dir="t"/>
          </a:scene3d>
        </p:grpSpPr>
        <p:sp>
          <p:nvSpPr>
            <p:cNvPr id="182" name="矩形: 圆角 181">
              <a:extLst>
                <a:ext uri="{FF2B5EF4-FFF2-40B4-BE49-F238E27FC236}">
                  <a16:creationId xmlns:a16="http://schemas.microsoft.com/office/drawing/2014/main" id="{03F51026-C00A-4FCC-BC82-BDAA856AD3A5}"/>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3" name="矩形: 圆角 4">
              <a:extLst>
                <a:ext uri="{FF2B5EF4-FFF2-40B4-BE49-F238E27FC236}">
                  <a16:creationId xmlns:a16="http://schemas.microsoft.com/office/drawing/2014/main" id="{A160FE99-A8B6-4597-BA93-0BA144976E16}"/>
                </a:ext>
              </a:extLst>
            </p:cNvPr>
            <p:cNvSpPr txBox="1"/>
            <p:nvPr/>
          </p:nvSpPr>
          <p:spPr>
            <a:xfrm>
              <a:off x="3157076" y="269070"/>
              <a:ext cx="1813842" cy="113598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数据特征</a:t>
              </a:r>
              <a:endParaRPr lang="zh-CN" altLang="en-US" sz="1299" dirty="0">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DDD9483E-143B-4ACD-8440-EB6F1B06E948}"/>
              </a:ext>
            </a:extLst>
          </p:cNvPr>
          <p:cNvGrpSpPr/>
          <p:nvPr/>
        </p:nvGrpSpPr>
        <p:grpSpPr>
          <a:xfrm>
            <a:off x="4523429" y="1531920"/>
            <a:ext cx="900000" cy="360000"/>
            <a:chOff x="3095624" y="207615"/>
            <a:chExt cx="1936750" cy="1258887"/>
          </a:xfrm>
          <a:solidFill>
            <a:srgbClr val="2E7AB8"/>
          </a:solidFill>
          <a:scene3d>
            <a:camera prst="orthographicFront"/>
            <a:lightRig rig="chilly" dir="t"/>
          </a:scene3d>
        </p:grpSpPr>
        <p:sp>
          <p:nvSpPr>
            <p:cNvPr id="46" name="矩形: 圆角 45">
              <a:extLst>
                <a:ext uri="{FF2B5EF4-FFF2-40B4-BE49-F238E27FC236}">
                  <a16:creationId xmlns:a16="http://schemas.microsoft.com/office/drawing/2014/main" id="{FD3F88A0-6C5D-4C7E-A4DF-E3E28E0DE15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矩形: 圆角 4">
              <a:extLst>
                <a:ext uri="{FF2B5EF4-FFF2-40B4-BE49-F238E27FC236}">
                  <a16:creationId xmlns:a16="http://schemas.microsoft.com/office/drawing/2014/main" id="{55D055E1-1C10-427C-903B-7B1C944BA202}"/>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444" b="1" dirty="0">
                  <a:latin typeface="微软雅黑" panose="020B0503020204020204" pitchFamily="34" charset="-122"/>
                  <a:ea typeface="微软雅黑" panose="020B0503020204020204" pitchFamily="34" charset="-122"/>
                </a:rPr>
                <a:t>实用性</a:t>
              </a:r>
              <a:endParaRPr lang="zh-CN" altLang="en-US" sz="1444" dirty="0">
                <a:latin typeface="微软雅黑" panose="020B0503020204020204" pitchFamily="34" charset="-122"/>
                <a:ea typeface="微软雅黑" panose="020B0503020204020204" pitchFamily="34" charset="-122"/>
              </a:endParaRPr>
            </a:p>
          </p:txBody>
        </p:sp>
      </p:grpSp>
      <p:cxnSp>
        <p:nvCxnSpPr>
          <p:cNvPr id="53" name="直接连接符 52">
            <a:extLst>
              <a:ext uri="{FF2B5EF4-FFF2-40B4-BE49-F238E27FC236}">
                <a16:creationId xmlns:a16="http://schemas.microsoft.com/office/drawing/2014/main" id="{61E33482-FCDB-48F0-AC2F-2D2CE26B2008}"/>
              </a:ext>
            </a:extLst>
          </p:cNvPr>
          <p:cNvCxnSpPr>
            <a:cxnSpLocks/>
            <a:stCxn id="112" idx="2"/>
            <a:endCxn id="47" idx="0"/>
          </p:cNvCxnSpPr>
          <p:nvPr/>
        </p:nvCxnSpPr>
        <p:spPr>
          <a:xfrm>
            <a:off x="4973429" y="1253522"/>
            <a:ext cx="0" cy="295972"/>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FCBBC70E-6FCB-4EA3-81FA-E55BA0A37903}"/>
              </a:ext>
            </a:extLst>
          </p:cNvPr>
          <p:cNvGrpSpPr/>
          <p:nvPr/>
        </p:nvGrpSpPr>
        <p:grpSpPr>
          <a:xfrm>
            <a:off x="2734841" y="2161773"/>
            <a:ext cx="1080000" cy="360000"/>
            <a:chOff x="3095624" y="207615"/>
            <a:chExt cx="1936750" cy="1258887"/>
          </a:xfrm>
          <a:solidFill>
            <a:srgbClr val="39568B"/>
          </a:solidFill>
          <a:scene3d>
            <a:camera prst="orthographicFront"/>
            <a:lightRig rig="chilly" dir="t"/>
          </a:scene3d>
        </p:grpSpPr>
        <p:sp>
          <p:nvSpPr>
            <p:cNvPr id="63" name="矩形: 圆角 62">
              <a:extLst>
                <a:ext uri="{FF2B5EF4-FFF2-40B4-BE49-F238E27FC236}">
                  <a16:creationId xmlns:a16="http://schemas.microsoft.com/office/drawing/2014/main" id="{3393C955-7B5D-4783-A5BF-A62C0CF54F85}"/>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矩形: 圆角 4">
              <a:extLst>
                <a:ext uri="{FF2B5EF4-FFF2-40B4-BE49-F238E27FC236}">
                  <a16:creationId xmlns:a16="http://schemas.microsoft.com/office/drawing/2014/main" id="{3DE6AD6C-E082-4B54-8C59-78F4574E6788}"/>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模型部署</a:t>
              </a:r>
              <a:endParaRPr lang="zh-CN" altLang="en-US" sz="1299" dirty="0">
                <a:latin typeface="微软雅黑" panose="020B0503020204020204" pitchFamily="34" charset="-122"/>
                <a:ea typeface="微软雅黑" panose="020B0503020204020204" pitchFamily="34" charset="-122"/>
              </a:endParaRPr>
            </a:p>
          </p:txBody>
        </p:sp>
      </p:grpSp>
      <p:grpSp>
        <p:nvGrpSpPr>
          <p:cNvPr id="65" name="组合 64">
            <a:extLst>
              <a:ext uri="{FF2B5EF4-FFF2-40B4-BE49-F238E27FC236}">
                <a16:creationId xmlns:a16="http://schemas.microsoft.com/office/drawing/2014/main" id="{3F6DC4D2-438B-4E3D-AD5B-4BF716D2A2A0}"/>
              </a:ext>
            </a:extLst>
          </p:cNvPr>
          <p:cNvGrpSpPr/>
          <p:nvPr/>
        </p:nvGrpSpPr>
        <p:grpSpPr>
          <a:xfrm>
            <a:off x="3203839" y="2793201"/>
            <a:ext cx="1080000" cy="360000"/>
            <a:chOff x="3095624" y="207615"/>
            <a:chExt cx="1936750" cy="1258887"/>
          </a:xfrm>
          <a:solidFill>
            <a:srgbClr val="22869E"/>
          </a:solidFill>
          <a:scene3d>
            <a:camera prst="orthographicFront"/>
            <a:lightRig rig="chilly" dir="t"/>
          </a:scene3d>
        </p:grpSpPr>
        <p:sp>
          <p:nvSpPr>
            <p:cNvPr id="66" name="矩形: 圆角 65">
              <a:extLst>
                <a:ext uri="{FF2B5EF4-FFF2-40B4-BE49-F238E27FC236}">
                  <a16:creationId xmlns:a16="http://schemas.microsoft.com/office/drawing/2014/main" id="{8AC128A4-EB4B-447D-A903-059E7D41083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矩形: 圆角 4">
              <a:extLst>
                <a:ext uri="{FF2B5EF4-FFF2-40B4-BE49-F238E27FC236}">
                  <a16:creationId xmlns:a16="http://schemas.microsoft.com/office/drawing/2014/main" id="{989ED66E-E52E-4AA2-BF37-730CBA65B800}"/>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配置简易</a:t>
              </a:r>
              <a:endParaRPr lang="zh-CN" altLang="en-US" sz="1299" dirty="0">
                <a:latin typeface="微软雅黑" panose="020B0503020204020204" pitchFamily="34" charset="-122"/>
                <a:ea typeface="微软雅黑" panose="020B0503020204020204" pitchFamily="34" charset="-122"/>
              </a:endParaRPr>
            </a:p>
          </p:txBody>
        </p:sp>
      </p:grpSp>
      <p:grpSp>
        <p:nvGrpSpPr>
          <p:cNvPr id="68" name="组合 67">
            <a:extLst>
              <a:ext uri="{FF2B5EF4-FFF2-40B4-BE49-F238E27FC236}">
                <a16:creationId xmlns:a16="http://schemas.microsoft.com/office/drawing/2014/main" id="{B0036CE9-D58D-40DE-B6E1-AC31580A2D76}"/>
              </a:ext>
            </a:extLst>
          </p:cNvPr>
          <p:cNvGrpSpPr/>
          <p:nvPr/>
        </p:nvGrpSpPr>
        <p:grpSpPr>
          <a:xfrm>
            <a:off x="4438095" y="2152482"/>
            <a:ext cx="1080000" cy="360000"/>
            <a:chOff x="3095624" y="207615"/>
            <a:chExt cx="1936750" cy="1258887"/>
          </a:xfrm>
          <a:solidFill>
            <a:srgbClr val="39568B"/>
          </a:solidFill>
          <a:scene3d>
            <a:camera prst="orthographicFront"/>
            <a:lightRig rig="chilly" dir="t"/>
          </a:scene3d>
        </p:grpSpPr>
        <p:sp>
          <p:nvSpPr>
            <p:cNvPr id="69" name="矩形: 圆角 68">
              <a:extLst>
                <a:ext uri="{FF2B5EF4-FFF2-40B4-BE49-F238E27FC236}">
                  <a16:creationId xmlns:a16="http://schemas.microsoft.com/office/drawing/2014/main" id="{6745A3AC-AD5E-4035-917A-4A9751E36F3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矩形: 圆角 4">
              <a:extLst>
                <a:ext uri="{FF2B5EF4-FFF2-40B4-BE49-F238E27FC236}">
                  <a16:creationId xmlns:a16="http://schemas.microsoft.com/office/drawing/2014/main" id="{4A8D6212-F8BE-40BA-BC4E-FB6D0610FC79}"/>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资源消耗</a:t>
              </a:r>
              <a:endParaRPr lang="zh-CN" altLang="en-US" sz="1299" dirty="0">
                <a:latin typeface="微软雅黑" panose="020B0503020204020204" pitchFamily="34" charset="-122"/>
                <a:ea typeface="微软雅黑" panose="020B0503020204020204" pitchFamily="34" charset="-122"/>
              </a:endParaRPr>
            </a:p>
          </p:txBody>
        </p:sp>
      </p:grpSp>
      <p:grpSp>
        <p:nvGrpSpPr>
          <p:cNvPr id="71" name="组合 70">
            <a:extLst>
              <a:ext uri="{FF2B5EF4-FFF2-40B4-BE49-F238E27FC236}">
                <a16:creationId xmlns:a16="http://schemas.microsoft.com/office/drawing/2014/main" id="{131B81B4-FA48-4368-AC1C-5B1013B828D6}"/>
              </a:ext>
            </a:extLst>
          </p:cNvPr>
          <p:cNvGrpSpPr/>
          <p:nvPr/>
        </p:nvGrpSpPr>
        <p:grpSpPr>
          <a:xfrm>
            <a:off x="4854871" y="2788920"/>
            <a:ext cx="1080000" cy="360000"/>
            <a:chOff x="3095624" y="207615"/>
            <a:chExt cx="1936750" cy="1258887"/>
          </a:xfrm>
          <a:solidFill>
            <a:srgbClr val="22869E"/>
          </a:solidFill>
          <a:scene3d>
            <a:camera prst="orthographicFront"/>
            <a:lightRig rig="chilly" dir="t"/>
          </a:scene3d>
        </p:grpSpPr>
        <p:sp>
          <p:nvSpPr>
            <p:cNvPr id="72" name="矩形: 圆角 71">
              <a:extLst>
                <a:ext uri="{FF2B5EF4-FFF2-40B4-BE49-F238E27FC236}">
                  <a16:creationId xmlns:a16="http://schemas.microsoft.com/office/drawing/2014/main" id="{85B85159-B54C-4A84-80C2-C651EF20EE2F}"/>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矩形: 圆角 4">
              <a:extLst>
                <a:ext uri="{FF2B5EF4-FFF2-40B4-BE49-F238E27FC236}">
                  <a16:creationId xmlns:a16="http://schemas.microsoft.com/office/drawing/2014/main" id="{B47B98DB-2241-475C-99B0-9D6254ACC5DA}"/>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内存 </a:t>
              </a:r>
              <a:r>
                <a:rPr lang="en-US" altLang="zh-CN" sz="1299" b="1" dirty="0">
                  <a:latin typeface="微软雅黑" panose="020B0503020204020204" pitchFamily="34" charset="-122"/>
                  <a:ea typeface="微软雅黑" panose="020B0503020204020204" pitchFamily="34" charset="-122"/>
                </a:rPr>
                <a:t>&amp; </a:t>
              </a:r>
              <a:r>
                <a:rPr lang="zh-CN" altLang="en-US" sz="1299" b="1" dirty="0">
                  <a:latin typeface="微软雅黑" panose="020B0503020204020204" pitchFamily="34" charset="-122"/>
                  <a:ea typeface="微软雅黑" panose="020B0503020204020204" pitchFamily="34" charset="-122"/>
                </a:rPr>
                <a:t>显存</a:t>
              </a:r>
              <a:endParaRPr lang="zh-CN" altLang="en-US" sz="1299" dirty="0">
                <a:latin typeface="微软雅黑" panose="020B0503020204020204" pitchFamily="34" charset="-122"/>
                <a:ea typeface="微软雅黑" panose="020B0503020204020204" pitchFamily="34" charset="-122"/>
              </a:endParaRPr>
            </a:p>
          </p:txBody>
        </p:sp>
      </p:grpSp>
      <p:grpSp>
        <p:nvGrpSpPr>
          <p:cNvPr id="74" name="组合 73">
            <a:extLst>
              <a:ext uri="{FF2B5EF4-FFF2-40B4-BE49-F238E27FC236}">
                <a16:creationId xmlns:a16="http://schemas.microsoft.com/office/drawing/2014/main" id="{4E02B9AF-6BDE-48C2-A449-F243A237DEF3}"/>
              </a:ext>
            </a:extLst>
          </p:cNvPr>
          <p:cNvGrpSpPr/>
          <p:nvPr/>
        </p:nvGrpSpPr>
        <p:grpSpPr>
          <a:xfrm>
            <a:off x="4856928" y="3425358"/>
            <a:ext cx="1080000" cy="360000"/>
            <a:chOff x="3095624" y="207615"/>
            <a:chExt cx="1936750" cy="1258887"/>
          </a:xfrm>
          <a:solidFill>
            <a:srgbClr val="22869E"/>
          </a:solidFill>
          <a:scene3d>
            <a:camera prst="orthographicFront"/>
            <a:lightRig rig="chilly" dir="t"/>
          </a:scene3d>
        </p:grpSpPr>
        <p:sp>
          <p:nvSpPr>
            <p:cNvPr id="75" name="矩形: 圆角 74">
              <a:extLst>
                <a:ext uri="{FF2B5EF4-FFF2-40B4-BE49-F238E27FC236}">
                  <a16:creationId xmlns:a16="http://schemas.microsoft.com/office/drawing/2014/main" id="{D01C2891-50E2-4E7B-9330-E9AD7BE45193}"/>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矩形: 圆角 4">
              <a:extLst>
                <a:ext uri="{FF2B5EF4-FFF2-40B4-BE49-F238E27FC236}">
                  <a16:creationId xmlns:a16="http://schemas.microsoft.com/office/drawing/2014/main" id="{B73F1CD0-DC8D-4E5B-B6F0-7042F51CC859}"/>
                </a:ext>
              </a:extLst>
            </p:cNvPr>
            <p:cNvSpPr txBox="1"/>
            <p:nvPr/>
          </p:nvSpPr>
          <p:spPr>
            <a:xfrm>
              <a:off x="3157076" y="269070"/>
              <a:ext cx="1813842" cy="113598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无外部权重</a:t>
              </a:r>
              <a:endParaRPr lang="zh-CN" altLang="en-US" sz="1299" dirty="0">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a16="http://schemas.microsoft.com/office/drawing/2014/main" id="{17ABA2E7-6025-4D71-BA73-89EA941BBA6C}"/>
              </a:ext>
            </a:extLst>
          </p:cNvPr>
          <p:cNvGrpSpPr/>
          <p:nvPr/>
        </p:nvGrpSpPr>
        <p:grpSpPr>
          <a:xfrm>
            <a:off x="6141349" y="2152482"/>
            <a:ext cx="1080000" cy="360000"/>
            <a:chOff x="3095624" y="207615"/>
            <a:chExt cx="1936750" cy="1258887"/>
          </a:xfrm>
          <a:solidFill>
            <a:srgbClr val="39568B"/>
          </a:solidFill>
          <a:scene3d>
            <a:camera prst="orthographicFront"/>
            <a:lightRig rig="chilly" dir="t"/>
          </a:scene3d>
        </p:grpSpPr>
        <p:sp>
          <p:nvSpPr>
            <p:cNvPr id="82" name="矩形: 圆角 81">
              <a:extLst>
                <a:ext uri="{FF2B5EF4-FFF2-40B4-BE49-F238E27FC236}">
                  <a16:creationId xmlns:a16="http://schemas.microsoft.com/office/drawing/2014/main" id="{20570A81-C160-40B0-9439-FD292044F019}"/>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矩形: 圆角 4">
              <a:extLst>
                <a:ext uri="{FF2B5EF4-FFF2-40B4-BE49-F238E27FC236}">
                  <a16:creationId xmlns:a16="http://schemas.microsoft.com/office/drawing/2014/main" id="{29697F61-6875-4CA8-AB51-102EE05F61D0}"/>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后期维护</a:t>
              </a:r>
              <a:endParaRPr lang="zh-CN" altLang="en-US" sz="1299" dirty="0">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B16B13C2-0D99-45E5-81F2-8FB349BCD5F1}"/>
              </a:ext>
            </a:extLst>
          </p:cNvPr>
          <p:cNvGrpSpPr/>
          <p:nvPr/>
        </p:nvGrpSpPr>
        <p:grpSpPr>
          <a:xfrm>
            <a:off x="6547788" y="2793201"/>
            <a:ext cx="1080000" cy="360000"/>
            <a:chOff x="3095624" y="207615"/>
            <a:chExt cx="1936750" cy="1258887"/>
          </a:xfrm>
          <a:solidFill>
            <a:srgbClr val="22869E"/>
          </a:solidFill>
          <a:scene3d>
            <a:camera prst="orthographicFront"/>
            <a:lightRig rig="chilly" dir="t"/>
          </a:scene3d>
        </p:grpSpPr>
        <p:sp>
          <p:nvSpPr>
            <p:cNvPr id="85" name="矩形: 圆角 84">
              <a:extLst>
                <a:ext uri="{FF2B5EF4-FFF2-40B4-BE49-F238E27FC236}">
                  <a16:creationId xmlns:a16="http://schemas.microsoft.com/office/drawing/2014/main" id="{D730A519-C10E-49F5-901D-E7A15AD44DA4}"/>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矩形: 圆角 4">
              <a:extLst>
                <a:ext uri="{FF2B5EF4-FFF2-40B4-BE49-F238E27FC236}">
                  <a16:creationId xmlns:a16="http://schemas.microsoft.com/office/drawing/2014/main" id="{0385D0D3-D436-44F8-AE18-96C261CAA43D}"/>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类化管理</a:t>
              </a:r>
              <a:endParaRPr lang="zh-CN" altLang="en-US" sz="1299" dirty="0">
                <a:latin typeface="微软雅黑" panose="020B0503020204020204" pitchFamily="34" charset="-122"/>
                <a:ea typeface="微软雅黑" panose="020B0503020204020204" pitchFamily="34" charset="-122"/>
              </a:endParaRPr>
            </a:p>
          </p:txBody>
        </p:sp>
      </p:grpSp>
      <p:grpSp>
        <p:nvGrpSpPr>
          <p:cNvPr id="101" name="组合 100">
            <a:extLst>
              <a:ext uri="{FF2B5EF4-FFF2-40B4-BE49-F238E27FC236}">
                <a16:creationId xmlns:a16="http://schemas.microsoft.com/office/drawing/2014/main" id="{857A0712-A47D-400F-80C5-D784B59E3BD7}"/>
              </a:ext>
            </a:extLst>
          </p:cNvPr>
          <p:cNvGrpSpPr/>
          <p:nvPr/>
        </p:nvGrpSpPr>
        <p:grpSpPr>
          <a:xfrm>
            <a:off x="7783761" y="1537585"/>
            <a:ext cx="900000" cy="360000"/>
            <a:chOff x="3095624" y="207615"/>
            <a:chExt cx="1936750" cy="1258887"/>
          </a:xfrm>
          <a:solidFill>
            <a:srgbClr val="2E7AB8"/>
          </a:solidFill>
          <a:scene3d>
            <a:camera prst="orthographicFront"/>
            <a:lightRig rig="chilly" dir="t"/>
          </a:scene3d>
        </p:grpSpPr>
        <p:sp>
          <p:nvSpPr>
            <p:cNvPr id="102" name="矩形: 圆角 101">
              <a:extLst>
                <a:ext uri="{FF2B5EF4-FFF2-40B4-BE49-F238E27FC236}">
                  <a16:creationId xmlns:a16="http://schemas.microsoft.com/office/drawing/2014/main" id="{938A124D-CAAC-4F17-8B5F-16380969DA31}"/>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矩形: 圆角 4">
              <a:extLst>
                <a:ext uri="{FF2B5EF4-FFF2-40B4-BE49-F238E27FC236}">
                  <a16:creationId xmlns:a16="http://schemas.microsoft.com/office/drawing/2014/main" id="{73373A18-B721-4C1F-A12E-FA8A4540E4CC}"/>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444" b="1" dirty="0">
                  <a:latin typeface="微软雅黑" panose="020B0503020204020204" pitchFamily="34" charset="-122"/>
                  <a:ea typeface="微软雅黑" panose="020B0503020204020204" pitchFamily="34" charset="-122"/>
                </a:rPr>
                <a:t>扩展性</a:t>
              </a:r>
              <a:endParaRPr lang="zh-CN" altLang="en-US" sz="1444" dirty="0">
                <a:latin typeface="微软雅黑" panose="020B0503020204020204" pitchFamily="34" charset="-122"/>
                <a:ea typeface="微软雅黑" panose="020B0503020204020204" pitchFamily="34" charset="-122"/>
              </a:endParaRPr>
            </a:p>
          </p:txBody>
        </p:sp>
      </p:grpSp>
      <p:grpSp>
        <p:nvGrpSpPr>
          <p:cNvPr id="104" name="组合 103">
            <a:extLst>
              <a:ext uri="{FF2B5EF4-FFF2-40B4-BE49-F238E27FC236}">
                <a16:creationId xmlns:a16="http://schemas.microsoft.com/office/drawing/2014/main" id="{5EE642E5-B2B5-408B-8C53-4388FA158459}"/>
              </a:ext>
            </a:extLst>
          </p:cNvPr>
          <p:cNvGrpSpPr/>
          <p:nvPr/>
        </p:nvGrpSpPr>
        <p:grpSpPr>
          <a:xfrm>
            <a:off x="7693760" y="2161046"/>
            <a:ext cx="1080000" cy="360000"/>
            <a:chOff x="3095624" y="207615"/>
            <a:chExt cx="1936750" cy="1258887"/>
          </a:xfrm>
          <a:solidFill>
            <a:srgbClr val="39568B"/>
          </a:solidFill>
          <a:scene3d>
            <a:camera prst="orthographicFront"/>
            <a:lightRig rig="chilly" dir="t"/>
          </a:scene3d>
        </p:grpSpPr>
        <p:sp>
          <p:nvSpPr>
            <p:cNvPr id="105" name="矩形: 圆角 104">
              <a:extLst>
                <a:ext uri="{FF2B5EF4-FFF2-40B4-BE49-F238E27FC236}">
                  <a16:creationId xmlns:a16="http://schemas.microsoft.com/office/drawing/2014/main" id="{E41FED70-C17F-40BE-BDF2-8F30901A8F17}"/>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矩形: 圆角 4">
              <a:extLst>
                <a:ext uri="{FF2B5EF4-FFF2-40B4-BE49-F238E27FC236}">
                  <a16:creationId xmlns:a16="http://schemas.microsoft.com/office/drawing/2014/main" id="{D9F37F00-4BB3-4418-B69B-5B6652BC8A9E}"/>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其他行业</a:t>
              </a:r>
              <a:endParaRPr lang="zh-CN" altLang="en-US" sz="1299" dirty="0">
                <a:latin typeface="微软雅黑" panose="020B0503020204020204" pitchFamily="34" charset="-122"/>
                <a:ea typeface="微软雅黑" panose="020B0503020204020204" pitchFamily="34" charset="-122"/>
              </a:endParaRPr>
            </a:p>
          </p:txBody>
        </p:sp>
      </p:grpSp>
      <p:grpSp>
        <p:nvGrpSpPr>
          <p:cNvPr id="110" name="组合 109">
            <a:extLst>
              <a:ext uri="{FF2B5EF4-FFF2-40B4-BE49-F238E27FC236}">
                <a16:creationId xmlns:a16="http://schemas.microsoft.com/office/drawing/2014/main" id="{E04EB944-5C41-457B-917D-9895494971D8}"/>
              </a:ext>
            </a:extLst>
          </p:cNvPr>
          <p:cNvGrpSpPr/>
          <p:nvPr/>
        </p:nvGrpSpPr>
        <p:grpSpPr>
          <a:xfrm>
            <a:off x="4337601" y="911095"/>
            <a:ext cx="1271657" cy="360000"/>
            <a:chOff x="3095624" y="207615"/>
            <a:chExt cx="1936750" cy="1258887"/>
          </a:xfrm>
          <a:solidFill>
            <a:srgbClr val="C00000"/>
          </a:solidFill>
          <a:scene3d>
            <a:camera prst="orthographicFront"/>
            <a:lightRig rig="chilly" dir="t"/>
          </a:scene3d>
        </p:grpSpPr>
        <p:sp>
          <p:nvSpPr>
            <p:cNvPr id="111" name="矩形: 圆角 110">
              <a:extLst>
                <a:ext uri="{FF2B5EF4-FFF2-40B4-BE49-F238E27FC236}">
                  <a16:creationId xmlns:a16="http://schemas.microsoft.com/office/drawing/2014/main" id="{6C6DC091-9A83-4B3F-9F0E-5358B827E52A}"/>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矩形: 圆角 4">
              <a:extLst>
                <a:ext uri="{FF2B5EF4-FFF2-40B4-BE49-F238E27FC236}">
                  <a16:creationId xmlns:a16="http://schemas.microsoft.com/office/drawing/2014/main" id="{3B54E62F-4217-4113-9357-70F29F30F554}"/>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444" b="1" dirty="0">
                  <a:latin typeface="微软雅黑" panose="020B0503020204020204" pitchFamily="34" charset="-122"/>
                  <a:ea typeface="微软雅黑" panose="020B0503020204020204" pitchFamily="34" charset="-122"/>
                </a:rPr>
                <a:t>创新和落地</a:t>
              </a:r>
              <a:endParaRPr lang="zh-CN" altLang="en-US" sz="1444" dirty="0">
                <a:latin typeface="微软雅黑" panose="020B0503020204020204" pitchFamily="34" charset="-122"/>
                <a:ea typeface="微软雅黑" panose="020B0503020204020204" pitchFamily="34" charset="-122"/>
              </a:endParaRPr>
            </a:p>
          </p:txBody>
        </p:sp>
      </p:grpSp>
      <p:grpSp>
        <p:nvGrpSpPr>
          <p:cNvPr id="113" name="组合 112">
            <a:extLst>
              <a:ext uri="{FF2B5EF4-FFF2-40B4-BE49-F238E27FC236}">
                <a16:creationId xmlns:a16="http://schemas.microsoft.com/office/drawing/2014/main" id="{8E533542-0690-4B62-987E-9FB7E32B5BCC}"/>
              </a:ext>
            </a:extLst>
          </p:cNvPr>
          <p:cNvGrpSpPr/>
          <p:nvPr/>
        </p:nvGrpSpPr>
        <p:grpSpPr>
          <a:xfrm>
            <a:off x="8097401" y="2804771"/>
            <a:ext cx="1080000" cy="360000"/>
            <a:chOff x="3095624" y="207615"/>
            <a:chExt cx="1936750" cy="1258887"/>
          </a:xfrm>
          <a:solidFill>
            <a:srgbClr val="22869E"/>
          </a:solidFill>
          <a:scene3d>
            <a:camera prst="orthographicFront"/>
            <a:lightRig rig="chilly" dir="t"/>
          </a:scene3d>
        </p:grpSpPr>
        <p:sp>
          <p:nvSpPr>
            <p:cNvPr id="114" name="矩形: 圆角 113">
              <a:extLst>
                <a:ext uri="{FF2B5EF4-FFF2-40B4-BE49-F238E27FC236}">
                  <a16:creationId xmlns:a16="http://schemas.microsoft.com/office/drawing/2014/main" id="{E410A76A-8298-4C33-85BC-3984FDFFC23F}"/>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矩形: 圆角 4">
              <a:extLst>
                <a:ext uri="{FF2B5EF4-FFF2-40B4-BE49-F238E27FC236}">
                  <a16:creationId xmlns:a16="http://schemas.microsoft.com/office/drawing/2014/main" id="{B1D83DCE-8B6B-492F-9CB2-B6BB6A9048E3}"/>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任务依赖低</a:t>
              </a:r>
              <a:endParaRPr lang="zh-CN" altLang="en-US" sz="1299" dirty="0">
                <a:latin typeface="微软雅黑" panose="020B0503020204020204" pitchFamily="34" charset="-122"/>
                <a:ea typeface="微软雅黑" panose="020B0503020204020204" pitchFamily="34" charset="-122"/>
              </a:endParaRPr>
            </a:p>
          </p:txBody>
        </p:sp>
      </p:grpSp>
      <p:cxnSp>
        <p:nvCxnSpPr>
          <p:cNvPr id="116" name="直接连接符 115">
            <a:extLst>
              <a:ext uri="{FF2B5EF4-FFF2-40B4-BE49-F238E27FC236}">
                <a16:creationId xmlns:a16="http://schemas.microsoft.com/office/drawing/2014/main" id="{ACB25AA2-C6BD-419C-AE4D-37AF21E9B45B}"/>
              </a:ext>
            </a:extLst>
          </p:cNvPr>
          <p:cNvCxnSpPr>
            <a:cxnSpLocks/>
          </p:cNvCxnSpPr>
          <p:nvPr/>
        </p:nvCxnSpPr>
        <p:spPr>
          <a:xfrm>
            <a:off x="1713099" y="1388646"/>
            <a:ext cx="6520662"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7CC1E3E-1D85-4039-9C3B-C0ED96F5ECB9}"/>
              </a:ext>
            </a:extLst>
          </p:cNvPr>
          <p:cNvCxnSpPr>
            <a:cxnSpLocks/>
            <a:stCxn id="102" idx="0"/>
          </p:cNvCxnSpPr>
          <p:nvPr/>
        </p:nvCxnSpPr>
        <p:spPr>
          <a:xfrm flipH="1" flipV="1">
            <a:off x="8222705" y="1375159"/>
            <a:ext cx="0" cy="16242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21AED15-B5D1-495D-93D8-8E783B51551C}"/>
              </a:ext>
            </a:extLst>
          </p:cNvPr>
          <p:cNvCxnSpPr>
            <a:cxnSpLocks/>
            <a:stCxn id="94" idx="2"/>
            <a:endCxn id="170" idx="0"/>
          </p:cNvCxnSpPr>
          <p:nvPr/>
        </p:nvCxnSpPr>
        <p:spPr>
          <a:xfrm flipH="1">
            <a:off x="1713098" y="1874347"/>
            <a:ext cx="1" cy="295709"/>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074E5898-562A-4926-A3F7-441B08EB2CF9}"/>
              </a:ext>
            </a:extLst>
          </p:cNvPr>
          <p:cNvCxnSpPr>
            <a:cxnSpLocks/>
            <a:stCxn id="47" idx="2"/>
            <a:endCxn id="69" idx="0"/>
          </p:cNvCxnSpPr>
          <p:nvPr/>
        </p:nvCxnSpPr>
        <p:spPr>
          <a:xfrm>
            <a:off x="4973429" y="1874347"/>
            <a:ext cx="4666" cy="278135"/>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C126FAF-3C5D-4089-8185-5BAE68008FAE}"/>
              </a:ext>
            </a:extLst>
          </p:cNvPr>
          <p:cNvCxnSpPr>
            <a:cxnSpLocks/>
            <a:stCxn id="102" idx="2"/>
            <a:endCxn id="105" idx="0"/>
          </p:cNvCxnSpPr>
          <p:nvPr/>
        </p:nvCxnSpPr>
        <p:spPr>
          <a:xfrm flipH="1">
            <a:off x="8233760" y="1897585"/>
            <a:ext cx="1" cy="263461"/>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6FE385CB-F24C-44D6-BFBC-02DCB2402D0C}"/>
              </a:ext>
            </a:extLst>
          </p:cNvPr>
          <p:cNvCxnSpPr>
            <a:cxnSpLocks/>
          </p:cNvCxnSpPr>
          <p:nvPr/>
        </p:nvCxnSpPr>
        <p:spPr>
          <a:xfrm>
            <a:off x="3274841" y="2032117"/>
            <a:ext cx="3406507"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3225B68-8635-4859-969D-6A53E083F999}"/>
              </a:ext>
            </a:extLst>
          </p:cNvPr>
          <p:cNvCxnSpPr>
            <a:cxnSpLocks/>
          </p:cNvCxnSpPr>
          <p:nvPr/>
        </p:nvCxnSpPr>
        <p:spPr>
          <a:xfrm>
            <a:off x="3274841" y="2014529"/>
            <a:ext cx="0" cy="15060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1D080DAB-8F7A-4B61-B4AF-EF74D5FDCFBF}"/>
              </a:ext>
            </a:extLst>
          </p:cNvPr>
          <p:cNvCxnSpPr>
            <a:cxnSpLocks/>
            <a:endCxn id="82" idx="0"/>
          </p:cNvCxnSpPr>
          <p:nvPr/>
        </p:nvCxnSpPr>
        <p:spPr>
          <a:xfrm>
            <a:off x="6681348" y="2014529"/>
            <a:ext cx="1" cy="137953"/>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B0E7C87E-89E7-4DB6-B8EC-BF574CED82EA}"/>
              </a:ext>
            </a:extLst>
          </p:cNvPr>
          <p:cNvCxnSpPr>
            <a:cxnSpLocks/>
          </p:cNvCxnSpPr>
          <p:nvPr/>
        </p:nvCxnSpPr>
        <p:spPr>
          <a:xfrm flipH="1">
            <a:off x="1385776" y="2521773"/>
            <a:ext cx="1" cy="1083284"/>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1110E719-1499-412A-9EBB-C4A450E60A36}"/>
              </a:ext>
            </a:extLst>
          </p:cNvPr>
          <p:cNvCxnSpPr>
            <a:cxnSpLocks/>
            <a:endCxn id="180" idx="1"/>
          </p:cNvCxnSpPr>
          <p:nvPr/>
        </p:nvCxnSpPr>
        <p:spPr>
          <a:xfrm>
            <a:off x="1374919" y="2981438"/>
            <a:ext cx="194505"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A7020810-26D4-4D97-8C72-5B1A203B802E}"/>
              </a:ext>
            </a:extLst>
          </p:cNvPr>
          <p:cNvCxnSpPr>
            <a:cxnSpLocks/>
          </p:cNvCxnSpPr>
          <p:nvPr/>
        </p:nvCxnSpPr>
        <p:spPr>
          <a:xfrm>
            <a:off x="1365453" y="3605057"/>
            <a:ext cx="180000"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78822D1-44EA-4C9B-AD89-04ACC517690A}"/>
              </a:ext>
            </a:extLst>
          </p:cNvPr>
          <p:cNvCxnSpPr>
            <a:cxnSpLocks/>
          </p:cNvCxnSpPr>
          <p:nvPr/>
        </p:nvCxnSpPr>
        <p:spPr>
          <a:xfrm flipH="1">
            <a:off x="4701882" y="2494909"/>
            <a:ext cx="1" cy="1083284"/>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6A44744B-E34D-47BC-A979-7087491CB521}"/>
              </a:ext>
            </a:extLst>
          </p:cNvPr>
          <p:cNvCxnSpPr>
            <a:cxnSpLocks/>
          </p:cNvCxnSpPr>
          <p:nvPr/>
        </p:nvCxnSpPr>
        <p:spPr>
          <a:xfrm>
            <a:off x="4691025" y="2954574"/>
            <a:ext cx="194505"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F549F38-2C25-4F6F-979D-BD0024767069}"/>
              </a:ext>
            </a:extLst>
          </p:cNvPr>
          <p:cNvCxnSpPr>
            <a:cxnSpLocks/>
          </p:cNvCxnSpPr>
          <p:nvPr/>
        </p:nvCxnSpPr>
        <p:spPr>
          <a:xfrm>
            <a:off x="4681559" y="3578193"/>
            <a:ext cx="180000"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AEA889E2-1170-4EDE-90F6-48E45D005D5A}"/>
              </a:ext>
            </a:extLst>
          </p:cNvPr>
          <p:cNvCxnSpPr>
            <a:cxnSpLocks/>
          </p:cNvCxnSpPr>
          <p:nvPr/>
        </p:nvCxnSpPr>
        <p:spPr>
          <a:xfrm flipH="1">
            <a:off x="3029932" y="2512482"/>
            <a:ext cx="2" cy="46895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F0C88796-9A3B-4C2A-BD28-51D6C5BB5C68}"/>
              </a:ext>
            </a:extLst>
          </p:cNvPr>
          <p:cNvCxnSpPr>
            <a:cxnSpLocks/>
          </p:cNvCxnSpPr>
          <p:nvPr/>
        </p:nvCxnSpPr>
        <p:spPr>
          <a:xfrm>
            <a:off x="3019075" y="2972147"/>
            <a:ext cx="194505"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1A4DD171-F45F-4B3C-A4FC-FD8F64535606}"/>
              </a:ext>
            </a:extLst>
          </p:cNvPr>
          <p:cNvCxnSpPr>
            <a:cxnSpLocks/>
          </p:cNvCxnSpPr>
          <p:nvPr/>
        </p:nvCxnSpPr>
        <p:spPr>
          <a:xfrm flipH="1">
            <a:off x="7953141" y="2514253"/>
            <a:ext cx="2" cy="46895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F4819B1-EDA8-4D65-842C-CECCC4185CDF}"/>
              </a:ext>
            </a:extLst>
          </p:cNvPr>
          <p:cNvCxnSpPr>
            <a:cxnSpLocks/>
          </p:cNvCxnSpPr>
          <p:nvPr/>
        </p:nvCxnSpPr>
        <p:spPr>
          <a:xfrm>
            <a:off x="7942284" y="2973918"/>
            <a:ext cx="194505"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081FC89-0736-43E0-B39B-B1BA57C26BCB}"/>
              </a:ext>
            </a:extLst>
          </p:cNvPr>
          <p:cNvCxnSpPr>
            <a:cxnSpLocks/>
          </p:cNvCxnSpPr>
          <p:nvPr/>
        </p:nvCxnSpPr>
        <p:spPr>
          <a:xfrm flipH="1">
            <a:off x="6380679" y="2503191"/>
            <a:ext cx="2" cy="46895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74376CB1-4332-48E9-902E-8E3D0017C04B}"/>
              </a:ext>
            </a:extLst>
          </p:cNvPr>
          <p:cNvCxnSpPr>
            <a:cxnSpLocks/>
          </p:cNvCxnSpPr>
          <p:nvPr/>
        </p:nvCxnSpPr>
        <p:spPr>
          <a:xfrm>
            <a:off x="6369822" y="2962856"/>
            <a:ext cx="194505" cy="0"/>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454127F7-9EE2-4FC2-A43F-D68FF58932E9}"/>
              </a:ext>
            </a:extLst>
          </p:cNvPr>
          <p:cNvCxnSpPr>
            <a:cxnSpLocks/>
          </p:cNvCxnSpPr>
          <p:nvPr/>
        </p:nvCxnSpPr>
        <p:spPr>
          <a:xfrm flipH="1" flipV="1">
            <a:off x="1713097" y="1368805"/>
            <a:ext cx="0" cy="162426"/>
          </a:xfrm>
          <a:prstGeom prst="line">
            <a:avLst/>
          </a:prstGeom>
          <a:ln w="38100">
            <a:solidFill>
              <a:srgbClr val="799AD5"/>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631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2"/>
                                        </p:tgtEl>
                                      </p:cBhvr>
                                    </p:animEffect>
                                    <p:animScale>
                                      <p:cBhvr>
                                        <p:cTn id="7" dur="250" autoRev="1" fill="hold"/>
                                        <p:tgtEl>
                                          <p:spTgt spid="9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69"/>
                                        </p:tgtEl>
                                      </p:cBhvr>
                                    </p:animEffect>
                                    <p:animScale>
                                      <p:cBhvr>
                                        <p:cTn id="12" dur="250" autoRev="1" fill="hold"/>
                                        <p:tgtEl>
                                          <p:spTgt spid="16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45"/>
                                        </p:tgtEl>
                                      </p:cBhvr>
                                    </p:animEffect>
                                    <p:animScale>
                                      <p:cBhvr>
                                        <p:cTn id="17" dur="250" autoRev="1" fill="hold"/>
                                        <p:tgtEl>
                                          <p:spTgt spid="4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62"/>
                                        </p:tgtEl>
                                      </p:cBhvr>
                                    </p:animEffect>
                                    <p:animScale>
                                      <p:cBhvr>
                                        <p:cTn id="22" dur="250" autoRev="1" fill="hold"/>
                                        <p:tgtEl>
                                          <p:spTgt spid="6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68"/>
                                        </p:tgtEl>
                                      </p:cBhvr>
                                    </p:animEffect>
                                    <p:animScale>
                                      <p:cBhvr>
                                        <p:cTn id="27" dur="250" autoRev="1" fill="hold"/>
                                        <p:tgtEl>
                                          <p:spTgt spid="6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81"/>
                                        </p:tgtEl>
                                      </p:cBhvr>
                                    </p:animEffect>
                                    <p:animScale>
                                      <p:cBhvr>
                                        <p:cTn id="32" dur="250" autoRev="1" fill="hold"/>
                                        <p:tgtEl>
                                          <p:spTgt spid="81"/>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01"/>
                                        </p:tgtEl>
                                      </p:cBhvr>
                                    </p:animEffect>
                                    <p:animScale>
                                      <p:cBhvr>
                                        <p:cTn id="37" dur="250" autoRev="1" fill="hold"/>
                                        <p:tgtEl>
                                          <p:spTgt spid="10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104"/>
                                        </p:tgtEl>
                                      </p:cBhvr>
                                    </p:animEffect>
                                    <p:animScale>
                                      <p:cBhvr>
                                        <p:cTn id="42" dur="250" autoRev="1" fill="hold"/>
                                        <p:tgtEl>
                                          <p:spTgt spid="1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rgbClr val="7F7F7F"/>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rgbClr val="7F7F7F"/>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rgbClr val="7F7F7F"/>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赛题解读和数据分析</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整体设计</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方案总结</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192017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649F006-FA9B-466E-A4D9-B76BBBAF8785}"/>
              </a:ext>
            </a:extLst>
          </p:cNvPr>
          <p:cNvGrpSpPr/>
          <p:nvPr/>
        </p:nvGrpSpPr>
        <p:grpSpPr>
          <a:xfrm>
            <a:off x="5787913" y="696727"/>
            <a:ext cx="2962420" cy="3312494"/>
            <a:chOff x="1417126" y="992331"/>
            <a:chExt cx="4104443" cy="4589472"/>
          </a:xfrm>
        </p:grpSpPr>
        <p:sp>
          <p:nvSpPr>
            <p:cNvPr id="15" name="矩形 14">
              <a:extLst>
                <a:ext uri="{FF2B5EF4-FFF2-40B4-BE49-F238E27FC236}">
                  <a16:creationId xmlns:a16="http://schemas.microsoft.com/office/drawing/2014/main" id="{E5C6D803-C7D0-4750-A127-5F0261BC4BAC}"/>
                </a:ext>
              </a:extLst>
            </p:cNvPr>
            <p:cNvSpPr/>
            <p:nvPr/>
          </p:nvSpPr>
          <p:spPr>
            <a:xfrm>
              <a:off x="1417126" y="1276196"/>
              <a:ext cx="4104443" cy="4305607"/>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6" name="文本框 15">
              <a:extLst>
                <a:ext uri="{FF2B5EF4-FFF2-40B4-BE49-F238E27FC236}">
                  <a16:creationId xmlns:a16="http://schemas.microsoft.com/office/drawing/2014/main" id="{C8324661-C4D2-4AFA-B066-A737E8A6C664}"/>
                </a:ext>
              </a:extLst>
            </p:cNvPr>
            <p:cNvSpPr txBox="1"/>
            <p:nvPr/>
          </p:nvSpPr>
          <p:spPr>
            <a:xfrm>
              <a:off x="2809499" y="992331"/>
              <a:ext cx="1319696" cy="535431"/>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模型</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grpSp>
          <p:nvGrpSpPr>
            <p:cNvPr id="19" name="组合 18">
              <a:extLst>
                <a:ext uri="{FF2B5EF4-FFF2-40B4-BE49-F238E27FC236}">
                  <a16:creationId xmlns:a16="http://schemas.microsoft.com/office/drawing/2014/main" id="{486234C6-B0CD-48F0-85B6-844394C5B39D}"/>
                </a:ext>
              </a:extLst>
            </p:cNvPr>
            <p:cNvGrpSpPr/>
            <p:nvPr/>
          </p:nvGrpSpPr>
          <p:grpSpPr>
            <a:xfrm>
              <a:off x="1792426" y="4438197"/>
              <a:ext cx="3353842" cy="752720"/>
              <a:chOff x="3095624" y="207615"/>
              <a:chExt cx="1936750" cy="1258887"/>
            </a:xfrm>
            <a:solidFill>
              <a:schemeClr val="accent1">
                <a:lumMod val="50000"/>
              </a:schemeClr>
            </a:solidFill>
            <a:scene3d>
              <a:camera prst="orthographicFront"/>
              <a:lightRig rig="chilly" dir="t"/>
            </a:scene3d>
          </p:grpSpPr>
          <p:sp>
            <p:nvSpPr>
              <p:cNvPr id="20" name="矩形: 圆角 19">
                <a:extLst>
                  <a:ext uri="{FF2B5EF4-FFF2-40B4-BE49-F238E27FC236}">
                    <a16:creationId xmlns:a16="http://schemas.microsoft.com/office/drawing/2014/main" id="{17EF2559-7E5F-4FC4-B5CB-47AA21E9F170}"/>
                  </a:ext>
                </a:extLst>
              </p:cNvPr>
              <p:cNvSpPr/>
              <p:nvPr/>
            </p:nvSpPr>
            <p:spPr>
              <a:xfrm>
                <a:off x="3095624" y="207615"/>
                <a:ext cx="1936750" cy="1258887"/>
              </a:xfrm>
              <a:prstGeom prst="roundRect">
                <a:avLst/>
              </a:prstGeom>
              <a:solidFill>
                <a:schemeClr val="accent1">
                  <a:lumMod val="75000"/>
                </a:schemeClr>
              </a:solid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矩形: 圆角 4">
                <a:extLst>
                  <a:ext uri="{FF2B5EF4-FFF2-40B4-BE49-F238E27FC236}">
                    <a16:creationId xmlns:a16="http://schemas.microsoft.com/office/drawing/2014/main" id="{04D1DE88-2472-4E6E-A1D1-FEE587126155}"/>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尝试</a:t>
                </a:r>
                <a:endParaRPr lang="zh-CN" altLang="en-US" sz="1299"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5EA40319-1272-47FB-898D-1C556583EA22}"/>
                </a:ext>
              </a:extLst>
            </p:cNvPr>
            <p:cNvGrpSpPr/>
            <p:nvPr/>
          </p:nvGrpSpPr>
          <p:grpSpPr>
            <a:xfrm>
              <a:off x="2398429" y="3262642"/>
              <a:ext cx="2141831" cy="752720"/>
              <a:chOff x="3095624" y="207615"/>
              <a:chExt cx="1936750" cy="1258887"/>
            </a:xfrm>
            <a:solidFill>
              <a:srgbClr val="39568B"/>
            </a:solidFill>
            <a:scene3d>
              <a:camera prst="orthographicFront"/>
              <a:lightRig rig="chilly" dir="t"/>
            </a:scene3d>
          </p:grpSpPr>
          <p:sp>
            <p:nvSpPr>
              <p:cNvPr id="23" name="矩形: 圆角 22">
                <a:extLst>
                  <a:ext uri="{FF2B5EF4-FFF2-40B4-BE49-F238E27FC236}">
                    <a16:creationId xmlns:a16="http://schemas.microsoft.com/office/drawing/2014/main" id="{87C17D58-2B4F-4333-80D2-A5E4F1DF28E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矩形: 圆角 4">
                <a:extLst>
                  <a:ext uri="{FF2B5EF4-FFF2-40B4-BE49-F238E27FC236}">
                    <a16:creationId xmlns:a16="http://schemas.microsoft.com/office/drawing/2014/main" id="{4E776463-3BDE-4944-BD46-02E4F42BFB4D}"/>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多样性</a:t>
                </a:r>
              </a:p>
            </p:txBody>
          </p:sp>
        </p:grpSp>
        <p:grpSp>
          <p:nvGrpSpPr>
            <p:cNvPr id="25" name="组合 24">
              <a:extLst>
                <a:ext uri="{FF2B5EF4-FFF2-40B4-BE49-F238E27FC236}">
                  <a16:creationId xmlns:a16="http://schemas.microsoft.com/office/drawing/2014/main" id="{74415D82-D27F-4E56-B5A4-3183F09FE58F}"/>
                </a:ext>
              </a:extLst>
            </p:cNvPr>
            <p:cNvGrpSpPr/>
            <p:nvPr/>
          </p:nvGrpSpPr>
          <p:grpSpPr>
            <a:xfrm>
              <a:off x="2719566" y="2081597"/>
              <a:ext cx="1499554" cy="752720"/>
              <a:chOff x="3095624" y="207615"/>
              <a:chExt cx="1936750" cy="1258887"/>
            </a:xfrm>
            <a:solidFill>
              <a:schemeClr val="accent1">
                <a:lumMod val="60000"/>
                <a:lumOff val="40000"/>
              </a:schemeClr>
            </a:solidFill>
            <a:scene3d>
              <a:camera prst="orthographicFront"/>
              <a:lightRig rig="chilly" dir="t"/>
            </a:scene3d>
          </p:grpSpPr>
          <p:sp>
            <p:nvSpPr>
              <p:cNvPr id="26" name="矩形: 圆角 25">
                <a:extLst>
                  <a:ext uri="{FF2B5EF4-FFF2-40B4-BE49-F238E27FC236}">
                    <a16:creationId xmlns:a16="http://schemas.microsoft.com/office/drawing/2014/main" id="{05EB1456-4805-4A80-A696-BA87457A403E}"/>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矩形: 圆角 4">
                <a:extLst>
                  <a:ext uri="{FF2B5EF4-FFF2-40B4-BE49-F238E27FC236}">
                    <a16:creationId xmlns:a16="http://schemas.microsoft.com/office/drawing/2014/main" id="{05F0B33A-BE2C-40A7-BD06-561629FEC23A}"/>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匹配</a:t>
                </a:r>
              </a:p>
            </p:txBody>
          </p:sp>
        </p:grpSp>
      </p:grpSp>
      <p:sp>
        <p:nvSpPr>
          <p:cNvPr id="17" name="矩形 16">
            <a:extLst>
              <a:ext uri="{FF2B5EF4-FFF2-40B4-BE49-F238E27FC236}">
                <a16:creationId xmlns:a16="http://schemas.microsoft.com/office/drawing/2014/main" id="{FDC7AD37-2A6B-4A2E-B088-EEEC9EDE6ECF}"/>
              </a:ext>
            </a:extLst>
          </p:cNvPr>
          <p:cNvSpPr/>
          <p:nvPr/>
        </p:nvSpPr>
        <p:spPr>
          <a:xfrm>
            <a:off x="1898842" y="891549"/>
            <a:ext cx="2962420" cy="3107612"/>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grpSp>
        <p:nvGrpSpPr>
          <p:cNvPr id="28" name="组合 27">
            <a:extLst>
              <a:ext uri="{FF2B5EF4-FFF2-40B4-BE49-F238E27FC236}">
                <a16:creationId xmlns:a16="http://schemas.microsoft.com/office/drawing/2014/main" id="{BD4EE657-26AA-42E6-B4A4-3C39AE253EF9}"/>
              </a:ext>
            </a:extLst>
          </p:cNvPr>
          <p:cNvGrpSpPr/>
          <p:nvPr/>
        </p:nvGrpSpPr>
        <p:grpSpPr>
          <a:xfrm>
            <a:off x="2194177" y="3174921"/>
            <a:ext cx="2420667" cy="543283"/>
            <a:chOff x="3095624" y="207615"/>
            <a:chExt cx="1936750" cy="1258887"/>
          </a:xfrm>
          <a:solidFill>
            <a:srgbClr val="E76B80"/>
          </a:solidFill>
          <a:scene3d>
            <a:camera prst="orthographicFront"/>
            <a:lightRig rig="chilly" dir="t"/>
          </a:scene3d>
        </p:grpSpPr>
        <p:sp>
          <p:nvSpPr>
            <p:cNvPr id="29" name="矩形: 圆角 28">
              <a:extLst>
                <a:ext uri="{FF2B5EF4-FFF2-40B4-BE49-F238E27FC236}">
                  <a16:creationId xmlns:a16="http://schemas.microsoft.com/office/drawing/2014/main" id="{26772828-AD86-48DE-8B8C-E75ECF8BDF6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矩形: 圆角 4">
              <a:extLst>
                <a:ext uri="{FF2B5EF4-FFF2-40B4-BE49-F238E27FC236}">
                  <a16:creationId xmlns:a16="http://schemas.microsoft.com/office/drawing/2014/main" id="{E04664BE-D0D4-4A65-9827-540D8B2E6403}"/>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solidFill>
                    <a:schemeClr val="bg2">
                      <a:lumMod val="25000"/>
                    </a:schemeClr>
                  </a:solidFill>
                  <a:latin typeface="微软雅黑" panose="020B0503020204020204" pitchFamily="34" charset="-122"/>
                  <a:ea typeface="微软雅黑" panose="020B0503020204020204" pitchFamily="34" charset="-122"/>
                </a:rPr>
                <a:t>分工合作</a:t>
              </a:r>
            </a:p>
          </p:txBody>
        </p:sp>
      </p:grpSp>
      <p:grpSp>
        <p:nvGrpSpPr>
          <p:cNvPr id="31" name="组合 30">
            <a:extLst>
              <a:ext uri="{FF2B5EF4-FFF2-40B4-BE49-F238E27FC236}">
                <a16:creationId xmlns:a16="http://schemas.microsoft.com/office/drawing/2014/main" id="{E228742B-16FC-4000-84D9-CD03BAD2C1E1}"/>
              </a:ext>
            </a:extLst>
          </p:cNvPr>
          <p:cNvGrpSpPr/>
          <p:nvPr/>
        </p:nvGrpSpPr>
        <p:grpSpPr>
          <a:xfrm>
            <a:off x="2631566" y="2326453"/>
            <a:ext cx="1545886" cy="543283"/>
            <a:chOff x="3095624" y="207615"/>
            <a:chExt cx="1936750" cy="1258887"/>
          </a:xfrm>
          <a:solidFill>
            <a:srgbClr val="F9DADF"/>
          </a:solidFill>
          <a:scene3d>
            <a:camera prst="orthographicFront"/>
            <a:lightRig rig="chilly" dir="t"/>
          </a:scene3d>
        </p:grpSpPr>
        <p:sp>
          <p:nvSpPr>
            <p:cNvPr id="32" name="矩形: 圆角 31">
              <a:extLst>
                <a:ext uri="{FF2B5EF4-FFF2-40B4-BE49-F238E27FC236}">
                  <a16:creationId xmlns:a16="http://schemas.microsoft.com/office/drawing/2014/main" id="{2B091E67-89B7-4E88-BF83-2C18D96466D7}"/>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矩形: 圆角 4">
              <a:extLst>
                <a:ext uri="{FF2B5EF4-FFF2-40B4-BE49-F238E27FC236}">
                  <a16:creationId xmlns:a16="http://schemas.microsoft.com/office/drawing/2014/main" id="{975B51AE-FC71-440D-B5B8-AB83F8EF84A6}"/>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solidFill>
                    <a:schemeClr val="bg2">
                      <a:lumMod val="25000"/>
                    </a:schemeClr>
                  </a:solidFill>
                  <a:latin typeface="微软雅黑" panose="020B0503020204020204" pitchFamily="34" charset="-122"/>
                  <a:ea typeface="微软雅黑" panose="020B0503020204020204" pitchFamily="34" charset="-122"/>
                </a:rPr>
                <a:t>版本管理</a:t>
              </a:r>
            </a:p>
          </p:txBody>
        </p:sp>
      </p:grpSp>
      <p:grpSp>
        <p:nvGrpSpPr>
          <p:cNvPr id="34" name="组合 33">
            <a:extLst>
              <a:ext uri="{FF2B5EF4-FFF2-40B4-BE49-F238E27FC236}">
                <a16:creationId xmlns:a16="http://schemas.microsoft.com/office/drawing/2014/main" id="{A092B817-8180-4C40-B82C-70BA66D4E418}"/>
              </a:ext>
            </a:extLst>
          </p:cNvPr>
          <p:cNvGrpSpPr/>
          <p:nvPr/>
        </p:nvGrpSpPr>
        <p:grpSpPr>
          <a:xfrm>
            <a:off x="2863349" y="1474023"/>
            <a:ext cx="1082317" cy="543283"/>
            <a:chOff x="3095624" y="207615"/>
            <a:chExt cx="1936750" cy="1258887"/>
          </a:xfrm>
          <a:solidFill>
            <a:schemeClr val="accent1">
              <a:lumMod val="60000"/>
              <a:lumOff val="40000"/>
            </a:schemeClr>
          </a:solidFill>
          <a:scene3d>
            <a:camera prst="orthographicFront"/>
            <a:lightRig rig="chilly" dir="t"/>
          </a:scene3d>
        </p:grpSpPr>
        <p:sp>
          <p:nvSpPr>
            <p:cNvPr id="35" name="矩形: 圆角 34">
              <a:extLst>
                <a:ext uri="{FF2B5EF4-FFF2-40B4-BE49-F238E27FC236}">
                  <a16:creationId xmlns:a16="http://schemas.microsoft.com/office/drawing/2014/main" id="{7B365AB5-0227-4819-BF20-F5D0E0EAC928}"/>
                </a:ext>
              </a:extLst>
            </p:cNvPr>
            <p:cNvSpPr/>
            <p:nvPr/>
          </p:nvSpPr>
          <p:spPr>
            <a:xfrm>
              <a:off x="3095624" y="207615"/>
              <a:ext cx="1936750" cy="1258887"/>
            </a:xfrm>
            <a:prstGeom prst="roundRect">
              <a:avLst/>
            </a:prstGeom>
            <a:solidFill>
              <a:schemeClr val="bg1"/>
            </a:solid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矩形: 圆角 4">
              <a:extLst>
                <a:ext uri="{FF2B5EF4-FFF2-40B4-BE49-F238E27FC236}">
                  <a16:creationId xmlns:a16="http://schemas.microsoft.com/office/drawing/2014/main" id="{6EDBF714-B99C-4A01-B6F6-FBA217615315}"/>
                </a:ext>
              </a:extLst>
            </p:cNvPr>
            <p:cNvSpPr txBox="1"/>
            <p:nvPr/>
          </p:nvSpPr>
          <p:spPr>
            <a:xfrm>
              <a:off x="3157077" y="269069"/>
              <a:ext cx="1813842" cy="1135980"/>
            </a:xfrm>
            <a:prstGeom prst="rect">
              <a:avLst/>
            </a:prstGeom>
            <a:solidFill>
              <a:srgbClr val="FCECE8"/>
            </a:solid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solidFill>
                    <a:schemeClr val="bg2">
                      <a:lumMod val="25000"/>
                    </a:schemeClr>
                  </a:solidFill>
                  <a:latin typeface="微软雅黑" panose="020B0503020204020204" pitchFamily="34" charset="-122"/>
                  <a:ea typeface="微软雅黑" panose="020B0503020204020204" pitchFamily="34" charset="-122"/>
                </a:rPr>
                <a:t>参数管理</a:t>
              </a:r>
            </a:p>
          </p:txBody>
        </p:sp>
      </p:grpSp>
      <p:sp>
        <p:nvSpPr>
          <p:cNvPr id="37" name="文本框 36">
            <a:extLst>
              <a:ext uri="{FF2B5EF4-FFF2-40B4-BE49-F238E27FC236}">
                <a16:creationId xmlns:a16="http://schemas.microsoft.com/office/drawing/2014/main" id="{5C325DE9-3046-45C6-A32A-7411A98DE97E}"/>
              </a:ext>
            </a:extLst>
          </p:cNvPr>
          <p:cNvSpPr txBox="1"/>
          <p:nvPr/>
        </p:nvSpPr>
        <p:spPr>
          <a:xfrm>
            <a:off x="2903801" y="675265"/>
            <a:ext cx="95250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管理</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41" name="Text Placeholder 4">
            <a:extLst>
              <a:ext uri="{FF2B5EF4-FFF2-40B4-BE49-F238E27FC236}">
                <a16:creationId xmlns:a16="http://schemas.microsoft.com/office/drawing/2014/main" id="{F0DD5135-4BBB-4843-8851-F0344A1E6C78}"/>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方案总结</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1"/>
                                        </p:tgtEl>
                                      </p:cBhvr>
                                    </p:animEffect>
                                    <p:animScale>
                                      <p:cBhvr>
                                        <p:cTn id="12" dur="250" autoRev="1" fill="hold"/>
                                        <p:tgtEl>
                                          <p:spTgt spid="3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5C6D803-C7D0-4750-A127-5F0261BC4BAC}"/>
              </a:ext>
            </a:extLst>
          </p:cNvPr>
          <p:cNvSpPr/>
          <p:nvPr/>
        </p:nvSpPr>
        <p:spPr>
          <a:xfrm>
            <a:off x="1798230" y="921106"/>
            <a:ext cx="2962420" cy="3107612"/>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6" name="文本框 15">
            <a:extLst>
              <a:ext uri="{FF2B5EF4-FFF2-40B4-BE49-F238E27FC236}">
                <a16:creationId xmlns:a16="http://schemas.microsoft.com/office/drawing/2014/main" id="{C8324661-C4D2-4AFA-B066-A737E8A6C664}"/>
              </a:ext>
            </a:extLst>
          </p:cNvPr>
          <p:cNvSpPr txBox="1"/>
          <p:nvPr/>
        </p:nvSpPr>
        <p:spPr>
          <a:xfrm>
            <a:off x="2803187" y="716224"/>
            <a:ext cx="95250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模型</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grpSp>
        <p:nvGrpSpPr>
          <p:cNvPr id="19" name="组合 18">
            <a:extLst>
              <a:ext uri="{FF2B5EF4-FFF2-40B4-BE49-F238E27FC236}">
                <a16:creationId xmlns:a16="http://schemas.microsoft.com/office/drawing/2014/main" id="{486234C6-B0CD-48F0-85B6-844394C5B39D}"/>
              </a:ext>
            </a:extLst>
          </p:cNvPr>
          <p:cNvGrpSpPr/>
          <p:nvPr/>
        </p:nvGrpSpPr>
        <p:grpSpPr>
          <a:xfrm>
            <a:off x="2069105" y="3203309"/>
            <a:ext cx="2420667" cy="543283"/>
            <a:chOff x="3095624" y="207615"/>
            <a:chExt cx="1936750" cy="1258887"/>
          </a:xfrm>
          <a:solidFill>
            <a:schemeClr val="accent1">
              <a:lumMod val="50000"/>
            </a:schemeClr>
          </a:solidFill>
          <a:scene3d>
            <a:camera prst="orthographicFront"/>
            <a:lightRig rig="chilly" dir="t"/>
          </a:scene3d>
        </p:grpSpPr>
        <p:sp>
          <p:nvSpPr>
            <p:cNvPr id="20" name="矩形: 圆角 19">
              <a:extLst>
                <a:ext uri="{FF2B5EF4-FFF2-40B4-BE49-F238E27FC236}">
                  <a16:creationId xmlns:a16="http://schemas.microsoft.com/office/drawing/2014/main" id="{17EF2559-7E5F-4FC4-B5CB-47AA21E9F170}"/>
                </a:ext>
              </a:extLst>
            </p:cNvPr>
            <p:cNvSpPr/>
            <p:nvPr/>
          </p:nvSpPr>
          <p:spPr>
            <a:xfrm>
              <a:off x="3095624" y="207615"/>
              <a:ext cx="1936750" cy="1258887"/>
            </a:xfrm>
            <a:prstGeom prst="roundRect">
              <a:avLst/>
            </a:prstGeom>
            <a:solidFill>
              <a:schemeClr val="accent1">
                <a:lumMod val="75000"/>
              </a:schemeClr>
            </a:solid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矩形: 圆角 4">
              <a:extLst>
                <a:ext uri="{FF2B5EF4-FFF2-40B4-BE49-F238E27FC236}">
                  <a16:creationId xmlns:a16="http://schemas.microsoft.com/office/drawing/2014/main" id="{04D1DE88-2472-4E6E-A1D1-FEE587126155}"/>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尝试</a:t>
              </a:r>
              <a:endParaRPr lang="zh-CN" altLang="en-US" sz="1299"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5EA40319-1272-47FB-898D-1C556583EA22}"/>
              </a:ext>
            </a:extLst>
          </p:cNvPr>
          <p:cNvGrpSpPr/>
          <p:nvPr/>
        </p:nvGrpSpPr>
        <p:grpSpPr>
          <a:xfrm>
            <a:off x="2506494" y="2354841"/>
            <a:ext cx="1545886" cy="543283"/>
            <a:chOff x="3095624" y="207615"/>
            <a:chExt cx="1936750" cy="1258887"/>
          </a:xfrm>
          <a:solidFill>
            <a:srgbClr val="39568B"/>
          </a:solidFill>
          <a:scene3d>
            <a:camera prst="orthographicFront"/>
            <a:lightRig rig="chilly" dir="t"/>
          </a:scene3d>
        </p:grpSpPr>
        <p:sp>
          <p:nvSpPr>
            <p:cNvPr id="23" name="矩形: 圆角 22">
              <a:extLst>
                <a:ext uri="{FF2B5EF4-FFF2-40B4-BE49-F238E27FC236}">
                  <a16:creationId xmlns:a16="http://schemas.microsoft.com/office/drawing/2014/main" id="{87C17D58-2B4F-4333-80D2-A5E4F1DF28E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矩形: 圆角 4">
              <a:extLst>
                <a:ext uri="{FF2B5EF4-FFF2-40B4-BE49-F238E27FC236}">
                  <a16:creationId xmlns:a16="http://schemas.microsoft.com/office/drawing/2014/main" id="{4E776463-3BDE-4944-BD46-02E4F42BFB4D}"/>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多样性</a:t>
              </a:r>
            </a:p>
          </p:txBody>
        </p:sp>
      </p:grpSp>
      <p:grpSp>
        <p:nvGrpSpPr>
          <p:cNvPr id="25" name="组合 24">
            <a:extLst>
              <a:ext uri="{FF2B5EF4-FFF2-40B4-BE49-F238E27FC236}">
                <a16:creationId xmlns:a16="http://schemas.microsoft.com/office/drawing/2014/main" id="{74415D82-D27F-4E56-B5A4-3183F09FE58F}"/>
              </a:ext>
            </a:extLst>
          </p:cNvPr>
          <p:cNvGrpSpPr/>
          <p:nvPr/>
        </p:nvGrpSpPr>
        <p:grpSpPr>
          <a:xfrm>
            <a:off x="2738277" y="1502411"/>
            <a:ext cx="1082317" cy="543283"/>
            <a:chOff x="3095624" y="207615"/>
            <a:chExt cx="1936750" cy="1258887"/>
          </a:xfrm>
          <a:solidFill>
            <a:schemeClr val="accent1">
              <a:lumMod val="60000"/>
              <a:lumOff val="40000"/>
            </a:schemeClr>
          </a:solidFill>
          <a:scene3d>
            <a:camera prst="orthographicFront"/>
            <a:lightRig rig="chilly" dir="t"/>
          </a:scene3d>
        </p:grpSpPr>
        <p:sp>
          <p:nvSpPr>
            <p:cNvPr id="26" name="矩形: 圆角 25">
              <a:extLst>
                <a:ext uri="{FF2B5EF4-FFF2-40B4-BE49-F238E27FC236}">
                  <a16:creationId xmlns:a16="http://schemas.microsoft.com/office/drawing/2014/main" id="{05EB1456-4805-4A80-A696-BA87457A403E}"/>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矩形: 圆角 4">
              <a:extLst>
                <a:ext uri="{FF2B5EF4-FFF2-40B4-BE49-F238E27FC236}">
                  <a16:creationId xmlns:a16="http://schemas.microsoft.com/office/drawing/2014/main" id="{05F0B33A-BE2C-40A7-BD06-561629FEC23A}"/>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匹配</a:t>
              </a:r>
            </a:p>
          </p:txBody>
        </p:sp>
      </p:grpSp>
      <p:sp>
        <p:nvSpPr>
          <p:cNvPr id="31" name="Text Placeholder 4">
            <a:extLst>
              <a:ext uri="{FF2B5EF4-FFF2-40B4-BE49-F238E27FC236}">
                <a16:creationId xmlns:a16="http://schemas.microsoft.com/office/drawing/2014/main" id="{A5B625FB-8DFC-47D6-A579-CBDFD68542F7}"/>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方案总结</a:t>
            </a:r>
          </a:p>
        </p:txBody>
      </p:sp>
      <p:grpSp>
        <p:nvGrpSpPr>
          <p:cNvPr id="34" name="组合 33">
            <a:extLst>
              <a:ext uri="{FF2B5EF4-FFF2-40B4-BE49-F238E27FC236}">
                <a16:creationId xmlns:a16="http://schemas.microsoft.com/office/drawing/2014/main" id="{36130F94-3244-49C8-ADEB-C2F66A711EB1}"/>
              </a:ext>
            </a:extLst>
          </p:cNvPr>
          <p:cNvGrpSpPr/>
          <p:nvPr/>
        </p:nvGrpSpPr>
        <p:grpSpPr>
          <a:xfrm>
            <a:off x="5765607" y="910235"/>
            <a:ext cx="957061" cy="456919"/>
            <a:chOff x="5175282" y="2306344"/>
            <a:chExt cx="1936750" cy="805977"/>
          </a:xfrm>
          <a:solidFill>
            <a:srgbClr val="65BAD1"/>
          </a:solidFill>
          <a:scene3d>
            <a:camera prst="orthographicFront"/>
            <a:lightRig rig="chilly" dir="t"/>
          </a:scene3d>
        </p:grpSpPr>
        <p:sp>
          <p:nvSpPr>
            <p:cNvPr id="73" name="矩形: 圆角 72">
              <a:extLst>
                <a:ext uri="{FF2B5EF4-FFF2-40B4-BE49-F238E27FC236}">
                  <a16:creationId xmlns:a16="http://schemas.microsoft.com/office/drawing/2014/main" id="{CACEE2C5-CBD8-4FD4-BEEE-3A26366615EA}"/>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矩形: 圆角 6">
              <a:extLst>
                <a:ext uri="{FF2B5EF4-FFF2-40B4-BE49-F238E27FC236}">
                  <a16:creationId xmlns:a16="http://schemas.microsoft.com/office/drawing/2014/main" id="{C2B64A5B-0112-470C-96E1-5D892D6AAB45}"/>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训练数据</a:t>
              </a:r>
            </a:p>
          </p:txBody>
        </p:sp>
      </p:grpSp>
      <p:sp>
        <p:nvSpPr>
          <p:cNvPr id="35" name="弧形 34">
            <a:extLst>
              <a:ext uri="{FF2B5EF4-FFF2-40B4-BE49-F238E27FC236}">
                <a16:creationId xmlns:a16="http://schemas.microsoft.com/office/drawing/2014/main" id="{0C64F5FC-BEB7-4FD5-86BD-F6415500E330}"/>
              </a:ext>
            </a:extLst>
          </p:cNvPr>
          <p:cNvSpPr/>
          <p:nvPr/>
        </p:nvSpPr>
        <p:spPr>
          <a:xfrm rot="17489352">
            <a:off x="6495239" y="759621"/>
            <a:ext cx="777017" cy="1613418"/>
          </a:xfrm>
          <a:prstGeom prst="arc">
            <a:avLst>
              <a:gd name="adj1" fmla="val 19665756"/>
              <a:gd name="adj2" fmla="val 2917365"/>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1"/>
          </a:p>
        </p:txBody>
      </p:sp>
      <p:grpSp>
        <p:nvGrpSpPr>
          <p:cNvPr id="36" name="组合 35">
            <a:extLst>
              <a:ext uri="{FF2B5EF4-FFF2-40B4-BE49-F238E27FC236}">
                <a16:creationId xmlns:a16="http://schemas.microsoft.com/office/drawing/2014/main" id="{381EB811-BDC4-487C-A669-30A3D7CB0359}"/>
              </a:ext>
            </a:extLst>
          </p:cNvPr>
          <p:cNvGrpSpPr/>
          <p:nvPr/>
        </p:nvGrpSpPr>
        <p:grpSpPr>
          <a:xfrm>
            <a:off x="7467699" y="1274970"/>
            <a:ext cx="799716" cy="364487"/>
            <a:chOff x="5175282" y="2306344"/>
            <a:chExt cx="1936750" cy="805977"/>
          </a:xfrm>
          <a:solidFill>
            <a:srgbClr val="C86C5A"/>
          </a:solidFill>
          <a:scene3d>
            <a:camera prst="orthographicFront"/>
            <a:lightRig rig="chilly" dir="t"/>
          </a:scene3d>
        </p:grpSpPr>
        <p:sp>
          <p:nvSpPr>
            <p:cNvPr id="71" name="矩形: 圆角 70">
              <a:extLst>
                <a:ext uri="{FF2B5EF4-FFF2-40B4-BE49-F238E27FC236}">
                  <a16:creationId xmlns:a16="http://schemas.microsoft.com/office/drawing/2014/main" id="{CE92050A-2A86-4EB5-B9FC-6501D0E24B95}"/>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矩形: 圆角 6">
              <a:extLst>
                <a:ext uri="{FF2B5EF4-FFF2-40B4-BE49-F238E27FC236}">
                  <a16:creationId xmlns:a16="http://schemas.microsoft.com/office/drawing/2014/main" id="{3E4F387B-8FED-456B-BF14-8043B2A39A30}"/>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二分类</a:t>
              </a:r>
            </a:p>
          </p:txBody>
        </p:sp>
      </p:grpSp>
      <p:sp>
        <p:nvSpPr>
          <p:cNvPr id="37" name="弧形 36">
            <a:extLst>
              <a:ext uri="{FF2B5EF4-FFF2-40B4-BE49-F238E27FC236}">
                <a16:creationId xmlns:a16="http://schemas.microsoft.com/office/drawing/2014/main" id="{DEEBAC85-E063-4012-806D-3102ED6520AA}"/>
              </a:ext>
            </a:extLst>
          </p:cNvPr>
          <p:cNvSpPr/>
          <p:nvPr/>
        </p:nvSpPr>
        <p:spPr>
          <a:xfrm rot="3645029">
            <a:off x="6579356" y="430297"/>
            <a:ext cx="777017" cy="1613418"/>
          </a:xfrm>
          <a:prstGeom prst="arc">
            <a:avLst>
              <a:gd name="adj1" fmla="val 19665756"/>
              <a:gd name="adj2" fmla="val 2917365"/>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1"/>
          </a:p>
        </p:txBody>
      </p:sp>
      <p:grpSp>
        <p:nvGrpSpPr>
          <p:cNvPr id="38" name="组合 37">
            <a:extLst>
              <a:ext uri="{FF2B5EF4-FFF2-40B4-BE49-F238E27FC236}">
                <a16:creationId xmlns:a16="http://schemas.microsoft.com/office/drawing/2014/main" id="{77D12974-F33B-4385-9A07-BEA79EB2D840}"/>
              </a:ext>
            </a:extLst>
          </p:cNvPr>
          <p:cNvGrpSpPr/>
          <p:nvPr/>
        </p:nvGrpSpPr>
        <p:grpSpPr>
          <a:xfrm>
            <a:off x="5822624" y="1563397"/>
            <a:ext cx="843026" cy="456919"/>
            <a:chOff x="5175282" y="2306344"/>
            <a:chExt cx="1936750" cy="805977"/>
          </a:xfrm>
          <a:solidFill>
            <a:srgbClr val="5C4D78"/>
          </a:solidFill>
          <a:scene3d>
            <a:camera prst="orthographicFront"/>
            <a:lightRig rig="chilly" dir="t"/>
          </a:scene3d>
        </p:grpSpPr>
        <p:sp>
          <p:nvSpPr>
            <p:cNvPr id="69" name="矩形: 圆角 68">
              <a:extLst>
                <a:ext uri="{FF2B5EF4-FFF2-40B4-BE49-F238E27FC236}">
                  <a16:creationId xmlns:a16="http://schemas.microsoft.com/office/drawing/2014/main" id="{ED80DE69-3C63-4272-8459-A7C21C30DCF2}"/>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矩形: 圆角 6">
              <a:extLst>
                <a:ext uri="{FF2B5EF4-FFF2-40B4-BE49-F238E27FC236}">
                  <a16:creationId xmlns:a16="http://schemas.microsoft.com/office/drawing/2014/main" id="{D7813631-1F27-43AF-B5EE-58E7323DF6BA}"/>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正常样本</a:t>
              </a:r>
            </a:p>
          </p:txBody>
        </p:sp>
      </p:grpSp>
      <p:sp>
        <p:nvSpPr>
          <p:cNvPr id="62" name="Text Placeholder 4">
            <a:extLst>
              <a:ext uri="{FF2B5EF4-FFF2-40B4-BE49-F238E27FC236}">
                <a16:creationId xmlns:a16="http://schemas.microsoft.com/office/drawing/2014/main" id="{07777F3B-2967-4728-965B-332942570D73}"/>
              </a:ext>
            </a:extLst>
          </p:cNvPr>
          <p:cNvSpPr txBox="1"/>
          <p:nvPr/>
        </p:nvSpPr>
        <p:spPr>
          <a:xfrm>
            <a:off x="6863878" y="362361"/>
            <a:ext cx="1425947" cy="394739"/>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en-US" altLang="zh-CN" sz="1400" b="1" dirty="0">
                <a:latin typeface="微软雅黑" panose="020B0503020204020204" pitchFamily="34" charset="-122"/>
                <a:ea typeface="微软雅黑" panose="020B0503020204020204" pitchFamily="34" charset="-122"/>
                <a:sym typeface="+mn-ea"/>
              </a:rPr>
              <a:t>Two</a:t>
            </a:r>
            <a:r>
              <a:rPr lang="zh-CN" altLang="en-US" sz="1400" b="1" dirty="0">
                <a:latin typeface="微软雅黑" panose="020B0503020204020204" pitchFamily="34" charset="-122"/>
                <a:ea typeface="微软雅黑" panose="020B0503020204020204" pitchFamily="34" charset="-122"/>
                <a:sym typeface="+mn-ea"/>
              </a:rPr>
              <a:t> </a:t>
            </a:r>
            <a:r>
              <a:rPr lang="en-US" altLang="zh-CN" sz="1400" b="1" dirty="0">
                <a:latin typeface="微软雅黑" panose="020B0503020204020204" pitchFamily="34" charset="-122"/>
                <a:ea typeface="微软雅黑" panose="020B0503020204020204" pitchFamily="34" charset="-122"/>
                <a:sym typeface="+mn-ea"/>
              </a:rPr>
              <a:t>to</a:t>
            </a:r>
            <a:r>
              <a:rPr lang="zh-CN" altLang="en-US" sz="1400" b="1" dirty="0">
                <a:latin typeface="微软雅黑" panose="020B0503020204020204" pitchFamily="34" charset="-122"/>
                <a:ea typeface="微软雅黑" panose="020B0503020204020204" pitchFamily="34" charset="-122"/>
                <a:sym typeface="+mn-ea"/>
              </a:rPr>
              <a:t> </a:t>
            </a:r>
            <a:r>
              <a:rPr lang="en-US" altLang="zh-CN" sz="1400" b="1" dirty="0">
                <a:latin typeface="微软雅黑" panose="020B0503020204020204" pitchFamily="34" charset="-122"/>
                <a:ea typeface="微软雅黑" panose="020B0503020204020204" pitchFamily="34" charset="-122"/>
                <a:sym typeface="+mn-ea"/>
              </a:rPr>
              <a:t>Multi</a:t>
            </a:r>
            <a:endParaRPr lang="zh-CN" altLang="en-US" sz="1400" b="1" dirty="0">
              <a:latin typeface="微软雅黑" panose="020B0503020204020204" pitchFamily="34" charset="-122"/>
              <a:ea typeface="微软雅黑" panose="020B0503020204020204" pitchFamily="34" charset="-122"/>
              <a:sym typeface="+mn-ea"/>
            </a:endParaRPr>
          </a:p>
        </p:txBody>
      </p:sp>
      <p:grpSp>
        <p:nvGrpSpPr>
          <p:cNvPr id="135" name="组合 134">
            <a:extLst>
              <a:ext uri="{FF2B5EF4-FFF2-40B4-BE49-F238E27FC236}">
                <a16:creationId xmlns:a16="http://schemas.microsoft.com/office/drawing/2014/main" id="{7ED7991B-A671-4ACB-9169-557B31049019}"/>
              </a:ext>
            </a:extLst>
          </p:cNvPr>
          <p:cNvGrpSpPr/>
          <p:nvPr/>
        </p:nvGrpSpPr>
        <p:grpSpPr>
          <a:xfrm>
            <a:off x="6898783" y="2214342"/>
            <a:ext cx="957061" cy="456919"/>
            <a:chOff x="5175282" y="2306344"/>
            <a:chExt cx="1936750" cy="805977"/>
          </a:xfrm>
          <a:solidFill>
            <a:srgbClr val="65BAD1"/>
          </a:solidFill>
          <a:scene3d>
            <a:camera prst="orthographicFront"/>
            <a:lightRig rig="chilly" dir="t"/>
          </a:scene3d>
        </p:grpSpPr>
        <p:sp>
          <p:nvSpPr>
            <p:cNvPr id="136" name="矩形: 圆角 135">
              <a:extLst>
                <a:ext uri="{FF2B5EF4-FFF2-40B4-BE49-F238E27FC236}">
                  <a16:creationId xmlns:a16="http://schemas.microsoft.com/office/drawing/2014/main" id="{39FE08A0-1DF9-4B74-8E04-759B27F90EDB}"/>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7" name="矩形: 圆角 6">
              <a:extLst>
                <a:ext uri="{FF2B5EF4-FFF2-40B4-BE49-F238E27FC236}">
                  <a16:creationId xmlns:a16="http://schemas.microsoft.com/office/drawing/2014/main" id="{A1993D61-E321-4238-B5F9-BD8CDE939BCD}"/>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训练数据</a:t>
              </a:r>
            </a:p>
          </p:txBody>
        </p:sp>
      </p:grpSp>
      <p:sp>
        <p:nvSpPr>
          <p:cNvPr id="138" name="弧形 137">
            <a:extLst>
              <a:ext uri="{FF2B5EF4-FFF2-40B4-BE49-F238E27FC236}">
                <a16:creationId xmlns:a16="http://schemas.microsoft.com/office/drawing/2014/main" id="{287ADF33-E4C6-4865-9192-DAB9D747E35A}"/>
              </a:ext>
            </a:extLst>
          </p:cNvPr>
          <p:cNvSpPr/>
          <p:nvPr/>
        </p:nvSpPr>
        <p:spPr>
          <a:xfrm rot="17489352">
            <a:off x="7628415" y="2063728"/>
            <a:ext cx="777017" cy="1613418"/>
          </a:xfrm>
          <a:prstGeom prst="arc">
            <a:avLst>
              <a:gd name="adj1" fmla="val 19665756"/>
              <a:gd name="adj2" fmla="val 2917365"/>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1"/>
          </a:p>
        </p:txBody>
      </p:sp>
      <p:grpSp>
        <p:nvGrpSpPr>
          <p:cNvPr id="139" name="组合 138">
            <a:extLst>
              <a:ext uri="{FF2B5EF4-FFF2-40B4-BE49-F238E27FC236}">
                <a16:creationId xmlns:a16="http://schemas.microsoft.com/office/drawing/2014/main" id="{4155EE56-6A51-4920-8658-0F102B42F31F}"/>
              </a:ext>
            </a:extLst>
          </p:cNvPr>
          <p:cNvGrpSpPr/>
          <p:nvPr/>
        </p:nvGrpSpPr>
        <p:grpSpPr>
          <a:xfrm>
            <a:off x="8580025" y="2601548"/>
            <a:ext cx="799716" cy="364487"/>
            <a:chOff x="5175282" y="2306344"/>
            <a:chExt cx="1936750" cy="805977"/>
          </a:xfrm>
          <a:solidFill>
            <a:srgbClr val="C86C5A"/>
          </a:solidFill>
          <a:scene3d>
            <a:camera prst="orthographicFront"/>
            <a:lightRig rig="chilly" dir="t"/>
          </a:scene3d>
        </p:grpSpPr>
        <p:sp>
          <p:nvSpPr>
            <p:cNvPr id="140" name="矩形: 圆角 139">
              <a:extLst>
                <a:ext uri="{FF2B5EF4-FFF2-40B4-BE49-F238E27FC236}">
                  <a16:creationId xmlns:a16="http://schemas.microsoft.com/office/drawing/2014/main" id="{DD813E7D-4DB0-495B-A0CF-346BFC368183}"/>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1" name="矩形: 圆角 6">
              <a:extLst>
                <a:ext uri="{FF2B5EF4-FFF2-40B4-BE49-F238E27FC236}">
                  <a16:creationId xmlns:a16="http://schemas.microsoft.com/office/drawing/2014/main" id="{6528FC12-A5C3-4079-846B-0B1CC7196F12}"/>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多标签分类</a:t>
              </a:r>
            </a:p>
          </p:txBody>
        </p:sp>
      </p:grpSp>
      <p:sp>
        <p:nvSpPr>
          <p:cNvPr id="142" name="弧形 141">
            <a:extLst>
              <a:ext uri="{FF2B5EF4-FFF2-40B4-BE49-F238E27FC236}">
                <a16:creationId xmlns:a16="http://schemas.microsoft.com/office/drawing/2014/main" id="{FF7067A7-D1B2-4DAE-8633-73446FCB62BD}"/>
              </a:ext>
            </a:extLst>
          </p:cNvPr>
          <p:cNvSpPr/>
          <p:nvPr/>
        </p:nvSpPr>
        <p:spPr>
          <a:xfrm rot="3645029">
            <a:off x="7699152" y="1822608"/>
            <a:ext cx="777017" cy="1613418"/>
          </a:xfrm>
          <a:prstGeom prst="arc">
            <a:avLst>
              <a:gd name="adj1" fmla="val 19665756"/>
              <a:gd name="adj2" fmla="val 2917365"/>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1"/>
          </a:p>
        </p:txBody>
      </p:sp>
      <p:grpSp>
        <p:nvGrpSpPr>
          <p:cNvPr id="143" name="组合 142">
            <a:extLst>
              <a:ext uri="{FF2B5EF4-FFF2-40B4-BE49-F238E27FC236}">
                <a16:creationId xmlns:a16="http://schemas.microsoft.com/office/drawing/2014/main" id="{081E54F4-10EF-4C13-8DA2-65BFDEC1983E}"/>
              </a:ext>
            </a:extLst>
          </p:cNvPr>
          <p:cNvGrpSpPr/>
          <p:nvPr/>
        </p:nvGrpSpPr>
        <p:grpSpPr>
          <a:xfrm>
            <a:off x="6955800" y="2867504"/>
            <a:ext cx="843026" cy="456919"/>
            <a:chOff x="5175282" y="2306344"/>
            <a:chExt cx="1936750" cy="805977"/>
          </a:xfrm>
          <a:solidFill>
            <a:srgbClr val="5C4D78"/>
          </a:solidFill>
          <a:scene3d>
            <a:camera prst="orthographicFront"/>
            <a:lightRig rig="chilly" dir="t"/>
          </a:scene3d>
        </p:grpSpPr>
        <p:sp>
          <p:nvSpPr>
            <p:cNvPr id="144" name="矩形: 圆角 143">
              <a:extLst>
                <a:ext uri="{FF2B5EF4-FFF2-40B4-BE49-F238E27FC236}">
                  <a16:creationId xmlns:a16="http://schemas.microsoft.com/office/drawing/2014/main" id="{7C39B365-A1A6-40EF-9F69-09CC1A1CD200}"/>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5" name="矩形: 圆角 6">
              <a:extLst>
                <a:ext uri="{FF2B5EF4-FFF2-40B4-BE49-F238E27FC236}">
                  <a16:creationId xmlns:a16="http://schemas.microsoft.com/office/drawing/2014/main" id="{1E74F6BB-CAFC-497D-80F6-D96E50EABED6}"/>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预测结果</a:t>
              </a:r>
            </a:p>
          </p:txBody>
        </p:sp>
      </p:grpSp>
      <p:grpSp>
        <p:nvGrpSpPr>
          <p:cNvPr id="146" name="组合 145">
            <a:extLst>
              <a:ext uri="{FF2B5EF4-FFF2-40B4-BE49-F238E27FC236}">
                <a16:creationId xmlns:a16="http://schemas.microsoft.com/office/drawing/2014/main" id="{F024E052-0DA5-4B7C-B830-F7FE0D78997F}"/>
              </a:ext>
            </a:extLst>
          </p:cNvPr>
          <p:cNvGrpSpPr/>
          <p:nvPr/>
        </p:nvGrpSpPr>
        <p:grpSpPr>
          <a:xfrm>
            <a:off x="5796825" y="2349178"/>
            <a:ext cx="900000" cy="456919"/>
            <a:chOff x="5175282" y="2306344"/>
            <a:chExt cx="1936750" cy="805977"/>
          </a:xfrm>
          <a:solidFill>
            <a:srgbClr val="CF9D74"/>
          </a:solidFill>
          <a:scene3d>
            <a:camera prst="orthographicFront"/>
            <a:lightRig rig="chilly" dir="t"/>
          </a:scene3d>
        </p:grpSpPr>
        <p:sp>
          <p:nvSpPr>
            <p:cNvPr id="147" name="矩形: 圆角 146">
              <a:extLst>
                <a:ext uri="{FF2B5EF4-FFF2-40B4-BE49-F238E27FC236}">
                  <a16:creationId xmlns:a16="http://schemas.microsoft.com/office/drawing/2014/main" id="{B94F244D-DECD-46B8-89BC-B7745065B7BB}"/>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8" name="矩形: 圆角 6">
              <a:extLst>
                <a:ext uri="{FF2B5EF4-FFF2-40B4-BE49-F238E27FC236}">
                  <a16:creationId xmlns:a16="http://schemas.microsoft.com/office/drawing/2014/main" id="{1418BB4E-60BF-451B-A08A-6241BD6523B4}"/>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zh-CN" altLang="en-US" sz="1011" b="1" dirty="0">
                  <a:latin typeface="微软雅黑" panose="020B0503020204020204" pitchFamily="34" charset="-122"/>
                  <a:ea typeface="微软雅黑" panose="020B0503020204020204" pitchFamily="34" charset="-122"/>
                </a:rPr>
                <a:t>标签置为全</a:t>
              </a:r>
              <a:r>
                <a:rPr lang="en-US" altLang="zh-CN" sz="1011" b="1" dirty="0">
                  <a:latin typeface="微软雅黑" panose="020B0503020204020204" pitchFamily="34" charset="-122"/>
                  <a:ea typeface="微软雅黑" panose="020B0503020204020204" pitchFamily="34" charset="-122"/>
                </a:rPr>
                <a:t>0</a:t>
              </a:r>
              <a:endParaRPr lang="zh-CN" altLang="en-US" sz="1011" b="1" dirty="0">
                <a:latin typeface="微软雅黑" panose="020B0503020204020204" pitchFamily="34" charset="-122"/>
                <a:ea typeface="微软雅黑" panose="020B0503020204020204" pitchFamily="34" charset="-122"/>
              </a:endParaRPr>
            </a:p>
          </p:txBody>
        </p:sp>
      </p:grpSp>
      <p:cxnSp>
        <p:nvCxnSpPr>
          <p:cNvPr id="149" name="直接箭头连接符 148">
            <a:extLst>
              <a:ext uri="{FF2B5EF4-FFF2-40B4-BE49-F238E27FC236}">
                <a16:creationId xmlns:a16="http://schemas.microsoft.com/office/drawing/2014/main" id="{1DC7FB38-6B56-4AF7-8E66-B02D33B1ED35}"/>
              </a:ext>
            </a:extLst>
          </p:cNvPr>
          <p:cNvCxnSpPr>
            <a:cxnSpLocks/>
          </p:cNvCxnSpPr>
          <p:nvPr/>
        </p:nvCxnSpPr>
        <p:spPr>
          <a:xfrm>
            <a:off x="6232154" y="2028210"/>
            <a:ext cx="0" cy="28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1" name="弧形 150">
            <a:extLst>
              <a:ext uri="{FF2B5EF4-FFF2-40B4-BE49-F238E27FC236}">
                <a16:creationId xmlns:a16="http://schemas.microsoft.com/office/drawing/2014/main" id="{DE6A0A96-F68E-4C29-B02D-6855B31B85E0}"/>
              </a:ext>
            </a:extLst>
          </p:cNvPr>
          <p:cNvSpPr/>
          <p:nvPr/>
        </p:nvSpPr>
        <p:spPr>
          <a:xfrm rot="18105738" flipH="1">
            <a:off x="6411747" y="2126256"/>
            <a:ext cx="321038" cy="1414507"/>
          </a:xfrm>
          <a:prstGeom prst="arc">
            <a:avLst>
              <a:gd name="adj1" fmla="val 18053762"/>
              <a:gd name="adj2" fmla="val 4004238"/>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1" dirty="0"/>
          </a:p>
        </p:txBody>
      </p:sp>
      <p:sp>
        <p:nvSpPr>
          <p:cNvPr id="2" name="文本框 1">
            <a:extLst>
              <a:ext uri="{FF2B5EF4-FFF2-40B4-BE49-F238E27FC236}">
                <a16:creationId xmlns:a16="http://schemas.microsoft.com/office/drawing/2014/main" id="{6558B876-55B1-4F2F-B88C-27B1649BD336}"/>
              </a:ext>
            </a:extLst>
          </p:cNvPr>
          <p:cNvSpPr txBox="1"/>
          <p:nvPr/>
        </p:nvSpPr>
        <p:spPr>
          <a:xfrm>
            <a:off x="5705354" y="2980547"/>
            <a:ext cx="877163" cy="230832"/>
          </a:xfrm>
          <a:prstGeom prst="rect">
            <a:avLst/>
          </a:prstGeom>
          <a:noFill/>
        </p:spPr>
        <p:txBody>
          <a:bodyPr wrap="none" rtlCol="0">
            <a:spAutoFit/>
          </a:bodyPr>
          <a:lstStyle/>
          <a:p>
            <a:r>
              <a:rPr lang="zh-CN" altLang="en-US" sz="900" b="1" dirty="0">
                <a:solidFill>
                  <a:srgbClr val="C00000"/>
                </a:solidFill>
                <a:latin typeface="微软雅黑" panose="020B0503020204020204" pitchFamily="34" charset="-122"/>
                <a:ea typeface="微软雅黑" panose="020B0503020204020204" pitchFamily="34" charset="-122"/>
              </a:rPr>
              <a:t>替换相应结果</a:t>
            </a:r>
          </a:p>
        </p:txBody>
      </p:sp>
      <p:grpSp>
        <p:nvGrpSpPr>
          <p:cNvPr id="152" name="组合 151">
            <a:extLst>
              <a:ext uri="{FF2B5EF4-FFF2-40B4-BE49-F238E27FC236}">
                <a16:creationId xmlns:a16="http://schemas.microsoft.com/office/drawing/2014/main" id="{72C9AD9F-8026-4358-9406-E57785E04875}"/>
              </a:ext>
            </a:extLst>
          </p:cNvPr>
          <p:cNvGrpSpPr/>
          <p:nvPr/>
        </p:nvGrpSpPr>
        <p:grpSpPr>
          <a:xfrm>
            <a:off x="6938986" y="3616795"/>
            <a:ext cx="900000" cy="456919"/>
            <a:chOff x="5175282" y="2306344"/>
            <a:chExt cx="1936750" cy="805977"/>
          </a:xfrm>
          <a:solidFill>
            <a:schemeClr val="accent5">
              <a:lumMod val="50000"/>
            </a:schemeClr>
          </a:solidFill>
          <a:scene3d>
            <a:camera prst="orthographicFront"/>
            <a:lightRig rig="chilly" dir="t"/>
          </a:scene3d>
        </p:grpSpPr>
        <p:sp>
          <p:nvSpPr>
            <p:cNvPr id="153" name="矩形: 圆角 152">
              <a:extLst>
                <a:ext uri="{FF2B5EF4-FFF2-40B4-BE49-F238E27FC236}">
                  <a16:creationId xmlns:a16="http://schemas.microsoft.com/office/drawing/2014/main" id="{3CC96E14-A387-42A4-BC96-136DA6ECEC90}"/>
                </a:ext>
              </a:extLst>
            </p:cNvPr>
            <p:cNvSpPr/>
            <p:nvPr/>
          </p:nvSpPr>
          <p:spPr>
            <a:xfrm>
              <a:off x="5175282" y="2306344"/>
              <a:ext cx="1936750" cy="80597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4" name="矩形: 圆角 6">
              <a:extLst>
                <a:ext uri="{FF2B5EF4-FFF2-40B4-BE49-F238E27FC236}">
                  <a16:creationId xmlns:a16="http://schemas.microsoft.com/office/drawing/2014/main" id="{B0B86EE4-F5D8-489E-A995-DC4CAEEAD4F0}"/>
                </a:ext>
              </a:extLst>
            </p:cNvPr>
            <p:cNvSpPr txBox="1"/>
            <p:nvPr/>
          </p:nvSpPr>
          <p:spPr>
            <a:xfrm>
              <a:off x="5214627" y="2345689"/>
              <a:ext cx="1858060" cy="72728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4998" tIns="54998" rIns="54998" bIns="54998" numCol="1" spcCol="1270" anchor="ctr" anchorCtr="0">
              <a:noAutofit/>
            </a:bodyPr>
            <a:lstStyle/>
            <a:p>
              <a:pPr algn="ctr" defTabSz="577512">
                <a:lnSpc>
                  <a:spcPct val="90000"/>
                </a:lnSpc>
                <a:spcBef>
                  <a:spcPct val="0"/>
                </a:spcBef>
                <a:spcAft>
                  <a:spcPct val="35000"/>
                </a:spcAft>
              </a:pPr>
              <a:r>
                <a:rPr lang="en-US" altLang="zh-CN" sz="1011" b="1" dirty="0">
                  <a:latin typeface="微软雅黑" panose="020B0503020204020204" pitchFamily="34" charset="-122"/>
                  <a:ea typeface="微软雅黑" panose="020B0503020204020204" pitchFamily="34" charset="-122"/>
                </a:rPr>
                <a:t>output</a:t>
              </a:r>
              <a:endParaRPr lang="zh-CN" altLang="en-US" sz="1011" b="1" dirty="0">
                <a:latin typeface="微软雅黑" panose="020B0503020204020204" pitchFamily="34" charset="-122"/>
                <a:ea typeface="微软雅黑" panose="020B0503020204020204" pitchFamily="34" charset="-122"/>
              </a:endParaRPr>
            </a:p>
          </p:txBody>
        </p:sp>
      </p:grpSp>
      <p:cxnSp>
        <p:nvCxnSpPr>
          <p:cNvPr id="155" name="直接箭头连接符 154">
            <a:extLst>
              <a:ext uri="{FF2B5EF4-FFF2-40B4-BE49-F238E27FC236}">
                <a16:creationId xmlns:a16="http://schemas.microsoft.com/office/drawing/2014/main" id="{E13D51D7-B6B8-4981-B1D1-948112BC8F01}"/>
              </a:ext>
            </a:extLst>
          </p:cNvPr>
          <p:cNvCxnSpPr>
            <a:cxnSpLocks/>
          </p:cNvCxnSpPr>
          <p:nvPr/>
        </p:nvCxnSpPr>
        <p:spPr>
          <a:xfrm>
            <a:off x="7374315" y="3323123"/>
            <a:ext cx="0" cy="28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8846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6"/>
                                        </p:tgtEl>
                                      </p:cBhvr>
                                    </p:animEffect>
                                    <p:animScale>
                                      <p:cBhvr>
                                        <p:cTn id="12" dur="250" autoRev="1" fill="hold"/>
                                        <p:tgtEl>
                                          <p:spTgt spid="36"/>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139"/>
                                        </p:tgtEl>
                                      </p:cBhvr>
                                    </p:animEffect>
                                    <p:animScale>
                                      <p:cBhvr>
                                        <p:cTn id="15" dur="250" autoRev="1" fill="hold"/>
                                        <p:tgtEl>
                                          <p:spTgt spid="139"/>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2"/>
                                        </p:tgtEl>
                                      </p:cBhvr>
                                    </p:animEffect>
                                    <p:animScale>
                                      <p:cBhvr>
                                        <p:cTn id="20" dur="250" autoRev="1" fill="hold"/>
                                        <p:tgtEl>
                                          <p:spTgt spid="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52"/>
                                        </p:tgtEl>
                                      </p:cBhvr>
                                    </p:animEffect>
                                    <p:animScale>
                                      <p:cBhvr>
                                        <p:cTn id="25" dur="250" autoRev="1" fill="hold"/>
                                        <p:tgtEl>
                                          <p:spTgt spid="1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52B60CB-5894-4C77-B00B-08CB1468658A}"/>
              </a:ext>
            </a:extLst>
          </p:cNvPr>
          <p:cNvGrpSpPr/>
          <p:nvPr/>
        </p:nvGrpSpPr>
        <p:grpSpPr>
          <a:xfrm>
            <a:off x="4872768" y="1349836"/>
            <a:ext cx="5342988" cy="1990295"/>
            <a:chOff x="4872768" y="1349836"/>
            <a:chExt cx="5342988" cy="1990295"/>
          </a:xfrm>
        </p:grpSpPr>
        <p:sp>
          <p:nvSpPr>
            <p:cNvPr id="62" name="Rectangle 19">
              <a:extLst>
                <a:ext uri="{FF2B5EF4-FFF2-40B4-BE49-F238E27FC236}">
                  <a16:creationId xmlns:a16="http://schemas.microsoft.com/office/drawing/2014/main" id="{FF348F13-2F47-4C56-9315-5AB820FC3AFE}"/>
                </a:ext>
              </a:extLst>
            </p:cNvPr>
            <p:cNvSpPr>
              <a:spLocks noChangeArrowheads="1"/>
            </p:cNvSpPr>
            <p:nvPr/>
          </p:nvSpPr>
          <p:spPr bwMode="auto">
            <a:xfrm>
              <a:off x="5233910" y="2070615"/>
              <a:ext cx="936000" cy="52819"/>
            </a:xfrm>
            <a:prstGeom prst="rect">
              <a:avLst/>
            </a:prstGeom>
            <a:solidFill>
              <a:srgbClr val="7030A0"/>
            </a:solidFill>
            <a:ln>
              <a:noFill/>
            </a:ln>
          </p:spPr>
          <p:txBody>
            <a:bodyPr vert="horz" wrap="square" lIns="65998" tIns="32999" rIns="65998" bIns="32999" numCol="1" anchor="t" anchorCtr="0" compatLnSpc="1"/>
            <a:lstStyle/>
            <a:p>
              <a:endParaRPr lang="en-US" sz="866"/>
            </a:p>
          </p:txBody>
        </p:sp>
        <p:sp>
          <p:nvSpPr>
            <p:cNvPr id="63" name="Rectangle 38">
              <a:extLst>
                <a:ext uri="{FF2B5EF4-FFF2-40B4-BE49-F238E27FC236}">
                  <a16:creationId xmlns:a16="http://schemas.microsoft.com/office/drawing/2014/main" id="{1DAEFF7C-7359-448B-B695-5EFC65561F84}"/>
                </a:ext>
              </a:extLst>
            </p:cNvPr>
            <p:cNvSpPr>
              <a:spLocks noChangeArrowheads="1"/>
            </p:cNvSpPr>
            <p:nvPr/>
          </p:nvSpPr>
          <p:spPr bwMode="auto">
            <a:xfrm>
              <a:off x="5184157" y="2207386"/>
              <a:ext cx="23968" cy="576000"/>
            </a:xfrm>
            <a:prstGeom prst="rect">
              <a:avLst/>
            </a:prstGeom>
            <a:solidFill>
              <a:srgbClr val="7030A0"/>
            </a:solidFill>
            <a:ln>
              <a:noFill/>
            </a:ln>
          </p:spPr>
          <p:txBody>
            <a:bodyPr vert="horz" wrap="square" lIns="65998" tIns="32999" rIns="65998" bIns="32999" numCol="1" anchor="t" anchorCtr="0" compatLnSpc="1"/>
            <a:lstStyle/>
            <a:p>
              <a:endParaRPr lang="en-US" sz="866"/>
            </a:p>
          </p:txBody>
        </p:sp>
        <p:grpSp>
          <p:nvGrpSpPr>
            <p:cNvPr id="69" name="Group 74">
              <a:extLst>
                <a:ext uri="{FF2B5EF4-FFF2-40B4-BE49-F238E27FC236}">
                  <a16:creationId xmlns:a16="http://schemas.microsoft.com/office/drawing/2014/main" id="{D7218C13-077B-41EF-8D06-8795490702F6}"/>
                </a:ext>
              </a:extLst>
            </p:cNvPr>
            <p:cNvGrpSpPr/>
            <p:nvPr/>
          </p:nvGrpSpPr>
          <p:grpSpPr>
            <a:xfrm>
              <a:off x="5006108" y="1437905"/>
              <a:ext cx="366292" cy="752802"/>
              <a:chOff x="1804877" y="2030931"/>
              <a:chExt cx="698717" cy="1755218"/>
            </a:xfrm>
            <a:solidFill>
              <a:srgbClr val="7030A0"/>
            </a:solidFill>
          </p:grpSpPr>
          <p:sp>
            <p:nvSpPr>
              <p:cNvPr id="70" name="Freeform 22">
                <a:extLst>
                  <a:ext uri="{FF2B5EF4-FFF2-40B4-BE49-F238E27FC236}">
                    <a16:creationId xmlns:a16="http://schemas.microsoft.com/office/drawing/2014/main" id="{15E7FB61-0C1A-45D2-B043-53A00AC8E3B5}"/>
                  </a:ext>
                </a:extLst>
              </p:cNvPr>
              <p:cNvSpPr/>
              <p:nvPr/>
            </p:nvSpPr>
            <p:spPr bwMode="auto">
              <a:xfrm>
                <a:off x="1804877" y="2030931"/>
                <a:ext cx="698717" cy="1755218"/>
              </a:xfrm>
              <a:custGeom>
                <a:avLst/>
                <a:gdLst>
                  <a:gd name="T0" fmla="*/ 193 w 338"/>
                  <a:gd name="T1" fmla="*/ 325 h 850"/>
                  <a:gd name="T2" fmla="*/ 201 w 338"/>
                  <a:gd name="T3" fmla="*/ 311 h 850"/>
                  <a:gd name="T4" fmla="*/ 247 w 338"/>
                  <a:gd name="T5" fmla="*/ 284 h 850"/>
                  <a:gd name="T6" fmla="*/ 313 w 338"/>
                  <a:gd name="T7" fmla="*/ 284 h 850"/>
                  <a:gd name="T8" fmla="*/ 338 w 338"/>
                  <a:gd name="T9" fmla="*/ 260 h 850"/>
                  <a:gd name="T10" fmla="*/ 338 w 338"/>
                  <a:gd name="T11" fmla="*/ 24 h 850"/>
                  <a:gd name="T12" fmla="*/ 313 w 338"/>
                  <a:gd name="T13" fmla="*/ 0 h 850"/>
                  <a:gd name="T14" fmla="*/ 25 w 338"/>
                  <a:gd name="T15" fmla="*/ 0 h 850"/>
                  <a:gd name="T16" fmla="*/ 0 w 338"/>
                  <a:gd name="T17" fmla="*/ 24 h 850"/>
                  <a:gd name="T18" fmla="*/ 0 w 338"/>
                  <a:gd name="T19" fmla="*/ 260 h 850"/>
                  <a:gd name="T20" fmla="*/ 25 w 338"/>
                  <a:gd name="T21" fmla="*/ 284 h 850"/>
                  <a:gd name="T22" fmla="*/ 92 w 338"/>
                  <a:gd name="T23" fmla="*/ 284 h 850"/>
                  <a:gd name="T24" fmla="*/ 138 w 338"/>
                  <a:gd name="T25" fmla="*/ 311 h 850"/>
                  <a:gd name="T26" fmla="*/ 146 w 338"/>
                  <a:gd name="T27" fmla="*/ 325 h 850"/>
                  <a:gd name="T28" fmla="*/ 160 w 338"/>
                  <a:gd name="T29" fmla="*/ 378 h 850"/>
                  <a:gd name="T30" fmla="*/ 160 w 338"/>
                  <a:gd name="T31" fmla="*/ 558 h 850"/>
                  <a:gd name="T32" fmla="*/ 142 w 338"/>
                  <a:gd name="T33" fmla="*/ 625 h 850"/>
                  <a:gd name="T34" fmla="*/ 134 w 338"/>
                  <a:gd name="T35" fmla="*/ 638 h 850"/>
                  <a:gd name="T36" fmla="*/ 114 w 338"/>
                  <a:gd name="T37" fmla="*/ 661 h 850"/>
                  <a:gd name="T38" fmla="*/ 70 w 338"/>
                  <a:gd name="T39" fmla="*/ 755 h 850"/>
                  <a:gd name="T40" fmla="*/ 158 w 338"/>
                  <a:gd name="T41" fmla="*/ 843 h 850"/>
                  <a:gd name="T42" fmla="*/ 269 w 338"/>
                  <a:gd name="T43" fmla="*/ 744 h 850"/>
                  <a:gd name="T44" fmla="*/ 225 w 338"/>
                  <a:gd name="T45" fmla="*/ 661 h 850"/>
                  <a:gd name="T46" fmla="*/ 204 w 338"/>
                  <a:gd name="T47" fmla="*/ 638 h 850"/>
                  <a:gd name="T48" fmla="*/ 196 w 338"/>
                  <a:gd name="T49" fmla="*/ 625 h 850"/>
                  <a:gd name="T50" fmla="*/ 179 w 338"/>
                  <a:gd name="T51" fmla="*/ 558 h 850"/>
                  <a:gd name="T52" fmla="*/ 179 w 338"/>
                  <a:gd name="T53" fmla="*/ 378 h 850"/>
                  <a:gd name="T54" fmla="*/ 193 w 338"/>
                  <a:gd name="T55" fmla="*/ 325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8" h="850">
                    <a:moveTo>
                      <a:pt x="193" y="325"/>
                    </a:moveTo>
                    <a:cubicBezTo>
                      <a:pt x="201" y="311"/>
                      <a:pt x="201" y="311"/>
                      <a:pt x="201" y="311"/>
                    </a:cubicBezTo>
                    <a:cubicBezTo>
                      <a:pt x="210" y="295"/>
                      <a:pt x="228" y="284"/>
                      <a:pt x="247" y="284"/>
                    </a:cubicBezTo>
                    <a:cubicBezTo>
                      <a:pt x="313" y="284"/>
                      <a:pt x="313" y="284"/>
                      <a:pt x="313" y="284"/>
                    </a:cubicBezTo>
                    <a:cubicBezTo>
                      <a:pt x="327" y="284"/>
                      <a:pt x="338" y="273"/>
                      <a:pt x="338" y="260"/>
                    </a:cubicBezTo>
                    <a:cubicBezTo>
                      <a:pt x="338" y="24"/>
                      <a:pt x="338" y="24"/>
                      <a:pt x="338" y="24"/>
                    </a:cubicBezTo>
                    <a:cubicBezTo>
                      <a:pt x="338" y="11"/>
                      <a:pt x="327" y="0"/>
                      <a:pt x="313" y="0"/>
                    </a:cubicBezTo>
                    <a:cubicBezTo>
                      <a:pt x="25" y="0"/>
                      <a:pt x="25" y="0"/>
                      <a:pt x="25" y="0"/>
                    </a:cubicBezTo>
                    <a:cubicBezTo>
                      <a:pt x="12" y="0"/>
                      <a:pt x="0" y="11"/>
                      <a:pt x="0" y="24"/>
                    </a:cubicBezTo>
                    <a:cubicBezTo>
                      <a:pt x="0" y="260"/>
                      <a:pt x="0" y="260"/>
                      <a:pt x="0" y="260"/>
                    </a:cubicBezTo>
                    <a:cubicBezTo>
                      <a:pt x="0" y="273"/>
                      <a:pt x="12" y="284"/>
                      <a:pt x="25" y="284"/>
                    </a:cubicBezTo>
                    <a:cubicBezTo>
                      <a:pt x="92" y="284"/>
                      <a:pt x="92" y="284"/>
                      <a:pt x="92" y="284"/>
                    </a:cubicBezTo>
                    <a:cubicBezTo>
                      <a:pt x="111" y="284"/>
                      <a:pt x="128" y="295"/>
                      <a:pt x="138" y="311"/>
                    </a:cubicBezTo>
                    <a:cubicBezTo>
                      <a:pt x="146" y="325"/>
                      <a:pt x="146" y="325"/>
                      <a:pt x="146" y="325"/>
                    </a:cubicBezTo>
                    <a:cubicBezTo>
                      <a:pt x="155" y="341"/>
                      <a:pt x="160" y="360"/>
                      <a:pt x="160" y="378"/>
                    </a:cubicBezTo>
                    <a:cubicBezTo>
                      <a:pt x="160" y="558"/>
                      <a:pt x="160" y="558"/>
                      <a:pt x="160" y="558"/>
                    </a:cubicBezTo>
                    <a:cubicBezTo>
                      <a:pt x="160" y="582"/>
                      <a:pt x="154" y="605"/>
                      <a:pt x="142" y="625"/>
                    </a:cubicBezTo>
                    <a:cubicBezTo>
                      <a:pt x="134" y="638"/>
                      <a:pt x="134" y="638"/>
                      <a:pt x="134" y="638"/>
                    </a:cubicBezTo>
                    <a:cubicBezTo>
                      <a:pt x="129" y="647"/>
                      <a:pt x="122" y="655"/>
                      <a:pt x="114" y="661"/>
                    </a:cubicBezTo>
                    <a:cubicBezTo>
                      <a:pt x="84" y="681"/>
                      <a:pt x="66" y="716"/>
                      <a:pt x="70" y="755"/>
                    </a:cubicBezTo>
                    <a:cubicBezTo>
                      <a:pt x="75" y="801"/>
                      <a:pt x="112" y="838"/>
                      <a:pt x="158" y="843"/>
                    </a:cubicBezTo>
                    <a:cubicBezTo>
                      <a:pt x="218" y="850"/>
                      <a:pt x="269" y="803"/>
                      <a:pt x="269" y="744"/>
                    </a:cubicBezTo>
                    <a:cubicBezTo>
                      <a:pt x="269" y="709"/>
                      <a:pt x="252" y="679"/>
                      <a:pt x="225" y="661"/>
                    </a:cubicBezTo>
                    <a:cubicBezTo>
                      <a:pt x="217" y="655"/>
                      <a:pt x="209" y="647"/>
                      <a:pt x="204" y="638"/>
                    </a:cubicBezTo>
                    <a:cubicBezTo>
                      <a:pt x="196" y="625"/>
                      <a:pt x="196" y="625"/>
                      <a:pt x="196" y="625"/>
                    </a:cubicBezTo>
                    <a:cubicBezTo>
                      <a:pt x="185" y="605"/>
                      <a:pt x="179" y="582"/>
                      <a:pt x="179" y="558"/>
                    </a:cubicBezTo>
                    <a:cubicBezTo>
                      <a:pt x="179" y="378"/>
                      <a:pt x="179" y="378"/>
                      <a:pt x="179" y="378"/>
                    </a:cubicBezTo>
                    <a:cubicBezTo>
                      <a:pt x="179" y="360"/>
                      <a:pt x="184" y="341"/>
                      <a:pt x="193" y="325"/>
                    </a:cubicBezTo>
                    <a:close/>
                  </a:path>
                </a:pathLst>
              </a:custGeom>
              <a:grpFill/>
              <a:ln>
                <a:noFill/>
              </a:ln>
            </p:spPr>
            <p:txBody>
              <a:bodyPr vert="horz" wrap="square" lIns="65998" tIns="32999" rIns="65998" bIns="32999" numCol="1" anchor="t" anchorCtr="0" compatLnSpc="1"/>
              <a:lstStyle/>
              <a:p>
                <a:endParaRPr lang="en-US" sz="866"/>
              </a:p>
            </p:txBody>
          </p:sp>
          <p:sp>
            <p:nvSpPr>
              <p:cNvPr id="71" name="Inhaltsplatzhalter 4">
                <a:extLst>
                  <a:ext uri="{FF2B5EF4-FFF2-40B4-BE49-F238E27FC236}">
                    <a16:creationId xmlns:a16="http://schemas.microsoft.com/office/drawing/2014/main" id="{17E8B974-CAED-4353-99BE-C4986B29AB5D}"/>
                  </a:ext>
                </a:extLst>
              </p:cNvPr>
              <p:cNvSpPr txBox="1"/>
              <p:nvPr/>
            </p:nvSpPr>
            <p:spPr>
              <a:xfrm>
                <a:off x="1869875" y="2169401"/>
                <a:ext cx="568724" cy="362689"/>
              </a:xfrm>
              <a:prstGeom prst="rect">
                <a:avLst/>
              </a:prstGeom>
              <a:grpFill/>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00000"/>
                  </a:lnSpc>
                  <a:spcAft>
                    <a:spcPts val="866"/>
                  </a:spcAft>
                  <a:buNone/>
                </a:pPr>
                <a:r>
                  <a:rPr lang="en-US" sz="1011" b="1" dirty="0">
                    <a:latin typeface="微软雅黑" panose="020B0503020204020204" pitchFamily="34" charset="-122"/>
                    <a:ea typeface="微软雅黑" panose="020B0503020204020204" pitchFamily="34" charset="-122"/>
                  </a:rPr>
                  <a:t>01</a:t>
                </a:r>
                <a:endParaRPr lang="en-US" sz="794" dirty="0">
                  <a:latin typeface="微软雅黑" panose="020B0503020204020204" pitchFamily="34" charset="-122"/>
                  <a:ea typeface="微软雅黑" panose="020B0503020204020204" pitchFamily="34" charset="-122"/>
                </a:endParaRPr>
              </a:p>
            </p:txBody>
          </p:sp>
        </p:grpSp>
        <p:sp>
          <p:nvSpPr>
            <p:cNvPr id="72" name="Oval 20">
              <a:extLst>
                <a:ext uri="{FF2B5EF4-FFF2-40B4-BE49-F238E27FC236}">
                  <a16:creationId xmlns:a16="http://schemas.microsoft.com/office/drawing/2014/main" id="{B4E8A7E1-98E1-478F-86C1-A1419C142358}"/>
                </a:ext>
              </a:extLst>
            </p:cNvPr>
            <p:cNvSpPr>
              <a:spLocks noChangeArrowheads="1"/>
            </p:cNvSpPr>
            <p:nvPr/>
          </p:nvSpPr>
          <p:spPr bwMode="auto">
            <a:xfrm>
              <a:off x="5127586" y="2044484"/>
              <a:ext cx="129120" cy="104525"/>
            </a:xfrm>
            <a:prstGeom prst="ellipse">
              <a:avLst/>
            </a:prstGeom>
            <a:solidFill>
              <a:schemeClr val="bg1"/>
            </a:solidFill>
            <a:ln>
              <a:noFill/>
            </a:ln>
          </p:spPr>
          <p:txBody>
            <a:bodyPr vert="horz" wrap="square" lIns="65998" tIns="32999" rIns="65998" bIns="32999" numCol="1" anchor="t" anchorCtr="0" compatLnSpc="1"/>
            <a:lstStyle/>
            <a:p>
              <a:endParaRPr lang="en-US" sz="866"/>
            </a:p>
          </p:txBody>
        </p:sp>
        <p:grpSp>
          <p:nvGrpSpPr>
            <p:cNvPr id="5" name="组合 4">
              <a:extLst>
                <a:ext uri="{FF2B5EF4-FFF2-40B4-BE49-F238E27FC236}">
                  <a16:creationId xmlns:a16="http://schemas.microsoft.com/office/drawing/2014/main" id="{6B675545-9510-4960-A118-1BD0DE3E7525}"/>
                </a:ext>
              </a:extLst>
            </p:cNvPr>
            <p:cNvGrpSpPr/>
            <p:nvPr/>
          </p:nvGrpSpPr>
          <p:grpSpPr>
            <a:xfrm>
              <a:off x="4872768" y="2815301"/>
              <a:ext cx="684352" cy="524830"/>
              <a:chOff x="4872768" y="2815301"/>
              <a:chExt cx="684352" cy="524830"/>
            </a:xfrm>
          </p:grpSpPr>
          <p:sp>
            <p:nvSpPr>
              <p:cNvPr id="66" name="Freeform 23">
                <a:extLst>
                  <a:ext uri="{FF2B5EF4-FFF2-40B4-BE49-F238E27FC236}">
                    <a16:creationId xmlns:a16="http://schemas.microsoft.com/office/drawing/2014/main" id="{7B23E668-76F5-4993-8264-DFB6EDEF7FC2}"/>
                  </a:ext>
                </a:extLst>
              </p:cNvPr>
              <p:cNvSpPr/>
              <p:nvPr/>
            </p:nvSpPr>
            <p:spPr bwMode="auto">
              <a:xfrm>
                <a:off x="4872768" y="2815301"/>
                <a:ext cx="677758" cy="524830"/>
              </a:xfrm>
              <a:custGeom>
                <a:avLst/>
                <a:gdLst>
                  <a:gd name="T0" fmla="*/ 592 w 609"/>
                  <a:gd name="T1" fmla="*/ 492 h 492"/>
                  <a:gd name="T2" fmla="*/ 17 w 609"/>
                  <a:gd name="T3" fmla="*/ 492 h 492"/>
                  <a:gd name="T4" fmla="*/ 0 w 609"/>
                  <a:gd name="T5" fmla="*/ 475 h 492"/>
                  <a:gd name="T6" fmla="*/ 0 w 609"/>
                  <a:gd name="T7" fmla="*/ 17 h 492"/>
                  <a:gd name="T8" fmla="*/ 17 w 609"/>
                  <a:gd name="T9" fmla="*/ 0 h 492"/>
                  <a:gd name="T10" fmla="*/ 592 w 609"/>
                  <a:gd name="T11" fmla="*/ 0 h 492"/>
                  <a:gd name="T12" fmla="*/ 609 w 609"/>
                  <a:gd name="T13" fmla="*/ 17 h 492"/>
                  <a:gd name="T14" fmla="*/ 609 w 609"/>
                  <a:gd name="T15" fmla="*/ 475 h 492"/>
                  <a:gd name="T16" fmla="*/ 592 w 609"/>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492">
                    <a:moveTo>
                      <a:pt x="592" y="492"/>
                    </a:moveTo>
                    <a:cubicBezTo>
                      <a:pt x="17" y="492"/>
                      <a:pt x="17" y="492"/>
                      <a:pt x="17" y="492"/>
                    </a:cubicBezTo>
                    <a:cubicBezTo>
                      <a:pt x="8" y="492"/>
                      <a:pt x="0" y="484"/>
                      <a:pt x="0" y="475"/>
                    </a:cubicBezTo>
                    <a:cubicBezTo>
                      <a:pt x="0" y="17"/>
                      <a:pt x="0" y="17"/>
                      <a:pt x="0" y="17"/>
                    </a:cubicBezTo>
                    <a:cubicBezTo>
                      <a:pt x="0" y="8"/>
                      <a:pt x="8" y="0"/>
                      <a:pt x="17" y="0"/>
                    </a:cubicBezTo>
                    <a:cubicBezTo>
                      <a:pt x="592" y="0"/>
                      <a:pt x="592" y="0"/>
                      <a:pt x="592" y="0"/>
                    </a:cubicBezTo>
                    <a:cubicBezTo>
                      <a:pt x="601" y="0"/>
                      <a:pt x="609" y="8"/>
                      <a:pt x="609" y="17"/>
                    </a:cubicBezTo>
                    <a:cubicBezTo>
                      <a:pt x="609" y="475"/>
                      <a:pt x="609" y="475"/>
                      <a:pt x="609" y="475"/>
                    </a:cubicBezTo>
                    <a:cubicBezTo>
                      <a:pt x="609" y="484"/>
                      <a:pt x="601" y="492"/>
                      <a:pt x="592" y="492"/>
                    </a:cubicBezTo>
                    <a:close/>
                  </a:path>
                </a:pathLst>
              </a:custGeom>
              <a:solidFill>
                <a:schemeClr val="bg1">
                  <a:lumMod val="95000"/>
                </a:schemeClr>
              </a:solidFill>
              <a:ln>
                <a:noFill/>
              </a:ln>
            </p:spPr>
            <p:txBody>
              <a:bodyPr vert="horz" wrap="square" lIns="65998" tIns="32999" rIns="65998" bIns="32999" numCol="1" anchor="ctr" anchorCtr="0" compatLnSpc="1"/>
              <a:lstStyle/>
              <a:p>
                <a:pPr algn="ctr"/>
                <a:endParaRPr lang="en-US" sz="758" b="1">
                  <a:solidFill>
                    <a:schemeClr val="bg1"/>
                  </a:solidFill>
                </a:endParaRPr>
              </a:p>
            </p:txBody>
          </p:sp>
          <p:sp>
            <p:nvSpPr>
              <p:cNvPr id="67" name="Rectangle 24">
                <a:extLst>
                  <a:ext uri="{FF2B5EF4-FFF2-40B4-BE49-F238E27FC236}">
                    <a16:creationId xmlns:a16="http://schemas.microsoft.com/office/drawing/2014/main" id="{5DAEE830-D03F-4AC3-800E-15D49F856E36}"/>
                  </a:ext>
                </a:extLst>
              </p:cNvPr>
              <p:cNvSpPr>
                <a:spLocks noChangeArrowheads="1"/>
              </p:cNvSpPr>
              <p:nvPr/>
            </p:nvSpPr>
            <p:spPr bwMode="auto">
              <a:xfrm>
                <a:off x="4872768" y="2830717"/>
                <a:ext cx="677758" cy="15215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98" tIns="32999" rIns="65998" bIns="32999" numCol="1" anchor="ctr" anchorCtr="0" compatLnSpc="1"/>
              <a:lstStyle/>
              <a:p>
                <a:pPr algn="ctr"/>
                <a:endParaRPr lang="en-US" sz="758" b="1">
                  <a:solidFill>
                    <a:schemeClr val="bg1"/>
                  </a:solidFill>
                </a:endParaRPr>
              </a:p>
            </p:txBody>
          </p:sp>
          <p:sp>
            <p:nvSpPr>
              <p:cNvPr id="68" name="Freeform 25">
                <a:extLst>
                  <a:ext uri="{FF2B5EF4-FFF2-40B4-BE49-F238E27FC236}">
                    <a16:creationId xmlns:a16="http://schemas.microsoft.com/office/drawing/2014/main" id="{65EE0485-CD3C-45E5-94AD-4C2D600C820E}"/>
                  </a:ext>
                </a:extLst>
              </p:cNvPr>
              <p:cNvSpPr/>
              <p:nvPr/>
            </p:nvSpPr>
            <p:spPr bwMode="auto">
              <a:xfrm>
                <a:off x="4872768" y="2815301"/>
                <a:ext cx="677758" cy="151483"/>
              </a:xfrm>
              <a:custGeom>
                <a:avLst/>
                <a:gdLst>
                  <a:gd name="T0" fmla="*/ 609 w 609"/>
                  <a:gd name="T1" fmla="*/ 142 h 142"/>
                  <a:gd name="T2" fmla="*/ 0 w 609"/>
                  <a:gd name="T3" fmla="*/ 142 h 142"/>
                  <a:gd name="T4" fmla="*/ 0 w 609"/>
                  <a:gd name="T5" fmla="*/ 17 h 142"/>
                  <a:gd name="T6" fmla="*/ 17 w 609"/>
                  <a:gd name="T7" fmla="*/ 0 h 142"/>
                  <a:gd name="T8" fmla="*/ 592 w 609"/>
                  <a:gd name="T9" fmla="*/ 0 h 142"/>
                  <a:gd name="T10" fmla="*/ 609 w 609"/>
                  <a:gd name="T11" fmla="*/ 17 h 142"/>
                  <a:gd name="T12" fmla="*/ 609 w 609"/>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609" h="142">
                    <a:moveTo>
                      <a:pt x="609" y="142"/>
                    </a:moveTo>
                    <a:cubicBezTo>
                      <a:pt x="0" y="142"/>
                      <a:pt x="0" y="142"/>
                      <a:pt x="0" y="142"/>
                    </a:cubicBezTo>
                    <a:cubicBezTo>
                      <a:pt x="0" y="17"/>
                      <a:pt x="0" y="17"/>
                      <a:pt x="0" y="17"/>
                    </a:cubicBezTo>
                    <a:cubicBezTo>
                      <a:pt x="0" y="8"/>
                      <a:pt x="8" y="0"/>
                      <a:pt x="17" y="0"/>
                    </a:cubicBezTo>
                    <a:cubicBezTo>
                      <a:pt x="592" y="0"/>
                      <a:pt x="592" y="0"/>
                      <a:pt x="592" y="0"/>
                    </a:cubicBezTo>
                    <a:cubicBezTo>
                      <a:pt x="601" y="0"/>
                      <a:pt x="609" y="8"/>
                      <a:pt x="609" y="17"/>
                    </a:cubicBezTo>
                    <a:lnTo>
                      <a:pt x="609" y="142"/>
                    </a:lnTo>
                    <a:close/>
                  </a:path>
                </a:pathLst>
              </a:custGeom>
              <a:solidFill>
                <a:srgbClr val="7030A0"/>
              </a:solidFill>
              <a:ln>
                <a:noFill/>
              </a:ln>
            </p:spPr>
            <p:txBody>
              <a:bodyPr vert="horz" wrap="square" lIns="65998" tIns="32999" rIns="65998" bIns="32999" numCol="1" anchor="ctr" anchorCtr="0" compatLnSpc="1"/>
              <a:lstStyle/>
              <a:p>
                <a:pPr algn="ctr"/>
                <a:endParaRPr lang="en-US" sz="758" b="1" dirty="0">
                  <a:solidFill>
                    <a:schemeClr val="bg1"/>
                  </a:solidFill>
                </a:endParaRPr>
              </a:p>
            </p:txBody>
          </p:sp>
          <p:sp>
            <p:nvSpPr>
              <p:cNvPr id="73" name="文本框 72">
                <a:extLst>
                  <a:ext uri="{FF2B5EF4-FFF2-40B4-BE49-F238E27FC236}">
                    <a16:creationId xmlns:a16="http://schemas.microsoft.com/office/drawing/2014/main" id="{6DAF8FB6-62C9-4AC9-A3DF-FEBEA11435DD}"/>
                  </a:ext>
                </a:extLst>
              </p:cNvPr>
              <p:cNvSpPr txBox="1"/>
              <p:nvPr/>
            </p:nvSpPr>
            <p:spPr>
              <a:xfrm>
                <a:off x="4879362" y="3032818"/>
                <a:ext cx="677758" cy="225575"/>
              </a:xfrm>
              <a:prstGeom prst="rect">
                <a:avLst/>
              </a:prstGeom>
              <a:noFill/>
            </p:spPr>
            <p:txBody>
              <a:bodyPr wrap="square" rtlCol="0">
                <a:spAutoFit/>
              </a:bodyPr>
              <a:lstStyle/>
              <a:p>
                <a:pPr algn="ctr"/>
                <a:r>
                  <a:rPr lang="zh-CN" altLang="en-US" sz="866" b="1" dirty="0">
                    <a:latin typeface="微软雅黑" panose="020B0503020204020204" pitchFamily="34" charset="-122"/>
                    <a:ea typeface="微软雅黑" panose="020B0503020204020204" pitchFamily="34" charset="-122"/>
                  </a:rPr>
                  <a:t>伪标签</a:t>
                </a:r>
              </a:p>
            </p:txBody>
          </p:sp>
        </p:grpSp>
        <p:sp>
          <p:nvSpPr>
            <p:cNvPr id="41" name="Rectangle 19">
              <a:extLst>
                <a:ext uri="{FF2B5EF4-FFF2-40B4-BE49-F238E27FC236}">
                  <a16:creationId xmlns:a16="http://schemas.microsoft.com/office/drawing/2014/main" id="{B3DCEB30-0CAF-476E-91CF-D620A9272FE0}"/>
                </a:ext>
              </a:extLst>
            </p:cNvPr>
            <p:cNvSpPr>
              <a:spLocks noChangeArrowheads="1"/>
            </p:cNvSpPr>
            <p:nvPr/>
          </p:nvSpPr>
          <p:spPr bwMode="auto">
            <a:xfrm>
              <a:off x="8504547" y="2078731"/>
              <a:ext cx="1108439" cy="52819"/>
            </a:xfrm>
            <a:prstGeom prst="rect">
              <a:avLst/>
            </a:prstGeom>
            <a:solidFill>
              <a:schemeClr val="accent5"/>
            </a:solidFill>
            <a:ln>
              <a:noFill/>
            </a:ln>
          </p:spPr>
          <p:txBody>
            <a:bodyPr vert="horz" wrap="square" lIns="65998" tIns="32999" rIns="65998" bIns="32999" numCol="1" anchor="t" anchorCtr="0" compatLnSpc="1"/>
            <a:lstStyle/>
            <a:p>
              <a:endParaRPr lang="en-US" sz="866"/>
            </a:p>
          </p:txBody>
        </p:sp>
        <p:sp>
          <p:nvSpPr>
            <p:cNvPr id="42" name="Rectangle 19">
              <a:extLst>
                <a:ext uri="{FF2B5EF4-FFF2-40B4-BE49-F238E27FC236}">
                  <a16:creationId xmlns:a16="http://schemas.microsoft.com/office/drawing/2014/main" id="{CBA43D50-98F4-4AAD-BCDE-C675E7339824}"/>
                </a:ext>
              </a:extLst>
            </p:cNvPr>
            <p:cNvSpPr>
              <a:spLocks noChangeArrowheads="1"/>
            </p:cNvSpPr>
            <p:nvPr/>
          </p:nvSpPr>
          <p:spPr bwMode="auto">
            <a:xfrm>
              <a:off x="7447832" y="2078731"/>
              <a:ext cx="1043281" cy="52819"/>
            </a:xfrm>
            <a:prstGeom prst="rect">
              <a:avLst/>
            </a:prstGeom>
            <a:solidFill>
              <a:schemeClr val="accent3"/>
            </a:solidFill>
            <a:ln>
              <a:noFill/>
            </a:ln>
          </p:spPr>
          <p:txBody>
            <a:bodyPr vert="horz" wrap="square" lIns="65998" tIns="32999" rIns="65998" bIns="32999" numCol="1" anchor="t" anchorCtr="0" compatLnSpc="1"/>
            <a:lstStyle/>
            <a:p>
              <a:endParaRPr lang="en-US" sz="866"/>
            </a:p>
          </p:txBody>
        </p:sp>
        <p:sp>
          <p:nvSpPr>
            <p:cNvPr id="43" name="Rectangle 19">
              <a:extLst>
                <a:ext uri="{FF2B5EF4-FFF2-40B4-BE49-F238E27FC236}">
                  <a16:creationId xmlns:a16="http://schemas.microsoft.com/office/drawing/2014/main" id="{08D7A427-5F32-4311-AE5E-44652F7BDBC1}"/>
                </a:ext>
              </a:extLst>
            </p:cNvPr>
            <p:cNvSpPr>
              <a:spLocks noChangeArrowheads="1"/>
            </p:cNvSpPr>
            <p:nvPr/>
          </p:nvSpPr>
          <p:spPr bwMode="auto">
            <a:xfrm>
              <a:off x="6304927" y="2078731"/>
              <a:ext cx="1043281" cy="52819"/>
            </a:xfrm>
            <a:prstGeom prst="rect">
              <a:avLst/>
            </a:prstGeom>
            <a:solidFill>
              <a:schemeClr val="accent1"/>
            </a:solidFill>
            <a:ln>
              <a:noFill/>
            </a:ln>
          </p:spPr>
          <p:txBody>
            <a:bodyPr vert="horz" wrap="square" lIns="65998" tIns="32999" rIns="65998" bIns="32999" numCol="1" anchor="t" anchorCtr="0" compatLnSpc="1"/>
            <a:lstStyle/>
            <a:p>
              <a:endParaRPr lang="en-US" sz="866"/>
            </a:p>
          </p:txBody>
        </p:sp>
        <p:sp>
          <p:nvSpPr>
            <p:cNvPr id="44" name="Rectangle 38">
              <a:extLst>
                <a:ext uri="{FF2B5EF4-FFF2-40B4-BE49-F238E27FC236}">
                  <a16:creationId xmlns:a16="http://schemas.microsoft.com/office/drawing/2014/main" id="{197EF461-7680-4BAC-B3F6-120147CA1C2A}"/>
                </a:ext>
              </a:extLst>
            </p:cNvPr>
            <p:cNvSpPr>
              <a:spLocks noChangeArrowheads="1"/>
            </p:cNvSpPr>
            <p:nvPr/>
          </p:nvSpPr>
          <p:spPr bwMode="auto">
            <a:xfrm>
              <a:off x="6255174" y="2215503"/>
              <a:ext cx="23968" cy="301219"/>
            </a:xfrm>
            <a:prstGeom prst="rect">
              <a:avLst/>
            </a:prstGeom>
            <a:solidFill>
              <a:schemeClr val="accent1"/>
            </a:solidFill>
            <a:ln>
              <a:noFill/>
            </a:ln>
          </p:spPr>
          <p:txBody>
            <a:bodyPr vert="horz" wrap="square" lIns="65998" tIns="32999" rIns="65998" bIns="32999" numCol="1" anchor="t" anchorCtr="0" compatLnSpc="1"/>
            <a:lstStyle/>
            <a:p>
              <a:endParaRPr lang="en-US" sz="866"/>
            </a:p>
          </p:txBody>
        </p:sp>
        <p:sp>
          <p:nvSpPr>
            <p:cNvPr id="45" name="Rectangle 39">
              <a:extLst>
                <a:ext uri="{FF2B5EF4-FFF2-40B4-BE49-F238E27FC236}">
                  <a16:creationId xmlns:a16="http://schemas.microsoft.com/office/drawing/2014/main" id="{2338C92A-173D-42A0-8D67-95EE8E2DE5C8}"/>
                </a:ext>
              </a:extLst>
            </p:cNvPr>
            <p:cNvSpPr>
              <a:spLocks noChangeArrowheads="1"/>
            </p:cNvSpPr>
            <p:nvPr/>
          </p:nvSpPr>
          <p:spPr bwMode="auto">
            <a:xfrm flipH="1">
              <a:off x="7442604" y="2202795"/>
              <a:ext cx="23968" cy="251930"/>
            </a:xfrm>
            <a:prstGeom prst="rect">
              <a:avLst/>
            </a:prstGeom>
            <a:solidFill>
              <a:schemeClr val="accent3"/>
            </a:solidFill>
            <a:ln>
              <a:noFill/>
            </a:ln>
          </p:spPr>
          <p:txBody>
            <a:bodyPr vert="horz" wrap="square" lIns="65998" tIns="32999" rIns="65998" bIns="32999" numCol="1" anchor="t" anchorCtr="0" compatLnSpc="1"/>
            <a:lstStyle/>
            <a:p>
              <a:endParaRPr lang="en-US" sz="866"/>
            </a:p>
          </p:txBody>
        </p:sp>
        <p:sp>
          <p:nvSpPr>
            <p:cNvPr id="46" name="Rectangle 40">
              <a:extLst>
                <a:ext uri="{FF2B5EF4-FFF2-40B4-BE49-F238E27FC236}">
                  <a16:creationId xmlns:a16="http://schemas.microsoft.com/office/drawing/2014/main" id="{D4041E77-8FAB-4ACA-8A49-F0A240385F45}"/>
                </a:ext>
              </a:extLst>
            </p:cNvPr>
            <p:cNvSpPr>
              <a:spLocks noChangeArrowheads="1"/>
            </p:cNvSpPr>
            <p:nvPr/>
          </p:nvSpPr>
          <p:spPr bwMode="auto">
            <a:xfrm>
              <a:off x="9670070" y="2215503"/>
              <a:ext cx="23968" cy="388196"/>
            </a:xfrm>
            <a:prstGeom prst="rect">
              <a:avLst/>
            </a:prstGeom>
            <a:solidFill>
              <a:schemeClr val="accent5"/>
            </a:solidFill>
            <a:ln>
              <a:noFill/>
            </a:ln>
          </p:spPr>
          <p:txBody>
            <a:bodyPr vert="horz" wrap="square" lIns="65998" tIns="32999" rIns="65998" bIns="32999" numCol="1" anchor="t" anchorCtr="0" compatLnSpc="1"/>
            <a:lstStyle/>
            <a:p>
              <a:endParaRPr lang="en-US" sz="866"/>
            </a:p>
          </p:txBody>
        </p:sp>
        <p:sp>
          <p:nvSpPr>
            <p:cNvPr id="47" name="Rectangle 42">
              <a:extLst>
                <a:ext uri="{FF2B5EF4-FFF2-40B4-BE49-F238E27FC236}">
                  <a16:creationId xmlns:a16="http://schemas.microsoft.com/office/drawing/2014/main" id="{DFFBC9A9-7FB8-43BC-86A5-65006DD47DB4}"/>
                </a:ext>
              </a:extLst>
            </p:cNvPr>
            <p:cNvSpPr>
              <a:spLocks noChangeArrowheads="1"/>
            </p:cNvSpPr>
            <p:nvPr/>
          </p:nvSpPr>
          <p:spPr bwMode="auto">
            <a:xfrm flipH="1">
              <a:off x="8501374" y="2208967"/>
              <a:ext cx="23968" cy="645565"/>
            </a:xfrm>
            <a:prstGeom prst="rect">
              <a:avLst/>
            </a:prstGeom>
            <a:solidFill>
              <a:schemeClr val="accent4"/>
            </a:solidFill>
            <a:ln>
              <a:noFill/>
            </a:ln>
          </p:spPr>
          <p:txBody>
            <a:bodyPr vert="horz" wrap="square" lIns="65998" tIns="32999" rIns="65998" bIns="32999" numCol="1" anchor="t" anchorCtr="0" compatLnSpc="1"/>
            <a:lstStyle/>
            <a:p>
              <a:endParaRPr lang="en-US" sz="866"/>
            </a:p>
          </p:txBody>
        </p:sp>
        <p:grpSp>
          <p:nvGrpSpPr>
            <p:cNvPr id="48" name="Group 42">
              <a:extLst>
                <a:ext uri="{FF2B5EF4-FFF2-40B4-BE49-F238E27FC236}">
                  <a16:creationId xmlns:a16="http://schemas.microsoft.com/office/drawing/2014/main" id="{624ECBF6-3583-49F5-AA37-E9BA858B3142}"/>
                </a:ext>
              </a:extLst>
            </p:cNvPr>
            <p:cNvGrpSpPr/>
            <p:nvPr/>
          </p:nvGrpSpPr>
          <p:grpSpPr>
            <a:xfrm>
              <a:off x="5660620" y="2538650"/>
              <a:ext cx="1315625" cy="636264"/>
              <a:chOff x="2322513" y="3656013"/>
              <a:chExt cx="1538288" cy="1243013"/>
            </a:xfrm>
          </p:grpSpPr>
          <p:sp>
            <p:nvSpPr>
              <p:cNvPr id="100" name="Freeform 23">
                <a:extLst>
                  <a:ext uri="{FF2B5EF4-FFF2-40B4-BE49-F238E27FC236}">
                    <a16:creationId xmlns:a16="http://schemas.microsoft.com/office/drawing/2014/main" id="{5B0A4137-C34A-4008-9075-BF98BA769749}"/>
                  </a:ext>
                </a:extLst>
              </p:cNvPr>
              <p:cNvSpPr/>
              <p:nvPr/>
            </p:nvSpPr>
            <p:spPr bwMode="auto">
              <a:xfrm>
                <a:off x="2322513" y="3656013"/>
                <a:ext cx="1538288" cy="1243013"/>
              </a:xfrm>
              <a:custGeom>
                <a:avLst/>
                <a:gdLst>
                  <a:gd name="T0" fmla="*/ 592 w 609"/>
                  <a:gd name="T1" fmla="*/ 492 h 492"/>
                  <a:gd name="T2" fmla="*/ 17 w 609"/>
                  <a:gd name="T3" fmla="*/ 492 h 492"/>
                  <a:gd name="T4" fmla="*/ 0 w 609"/>
                  <a:gd name="T5" fmla="*/ 475 h 492"/>
                  <a:gd name="T6" fmla="*/ 0 w 609"/>
                  <a:gd name="T7" fmla="*/ 17 h 492"/>
                  <a:gd name="T8" fmla="*/ 17 w 609"/>
                  <a:gd name="T9" fmla="*/ 0 h 492"/>
                  <a:gd name="T10" fmla="*/ 592 w 609"/>
                  <a:gd name="T11" fmla="*/ 0 h 492"/>
                  <a:gd name="T12" fmla="*/ 609 w 609"/>
                  <a:gd name="T13" fmla="*/ 17 h 492"/>
                  <a:gd name="T14" fmla="*/ 609 w 609"/>
                  <a:gd name="T15" fmla="*/ 475 h 492"/>
                  <a:gd name="T16" fmla="*/ 592 w 609"/>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492">
                    <a:moveTo>
                      <a:pt x="592" y="492"/>
                    </a:moveTo>
                    <a:cubicBezTo>
                      <a:pt x="17" y="492"/>
                      <a:pt x="17" y="492"/>
                      <a:pt x="17" y="492"/>
                    </a:cubicBezTo>
                    <a:cubicBezTo>
                      <a:pt x="8" y="492"/>
                      <a:pt x="0" y="484"/>
                      <a:pt x="0" y="475"/>
                    </a:cubicBezTo>
                    <a:cubicBezTo>
                      <a:pt x="0" y="17"/>
                      <a:pt x="0" y="17"/>
                      <a:pt x="0" y="17"/>
                    </a:cubicBezTo>
                    <a:cubicBezTo>
                      <a:pt x="0" y="8"/>
                      <a:pt x="8" y="0"/>
                      <a:pt x="17" y="0"/>
                    </a:cubicBezTo>
                    <a:cubicBezTo>
                      <a:pt x="592" y="0"/>
                      <a:pt x="592" y="0"/>
                      <a:pt x="592" y="0"/>
                    </a:cubicBezTo>
                    <a:cubicBezTo>
                      <a:pt x="601" y="0"/>
                      <a:pt x="609" y="8"/>
                      <a:pt x="609" y="17"/>
                    </a:cubicBezTo>
                    <a:cubicBezTo>
                      <a:pt x="609" y="475"/>
                      <a:pt x="609" y="475"/>
                      <a:pt x="609" y="475"/>
                    </a:cubicBezTo>
                    <a:cubicBezTo>
                      <a:pt x="609" y="484"/>
                      <a:pt x="601" y="492"/>
                      <a:pt x="592" y="492"/>
                    </a:cubicBezTo>
                    <a:close/>
                  </a:path>
                </a:pathLst>
              </a:custGeom>
              <a:solidFill>
                <a:schemeClr val="bg1">
                  <a:lumMod val="95000"/>
                </a:schemeClr>
              </a:solidFill>
              <a:ln>
                <a:noFill/>
              </a:ln>
            </p:spPr>
            <p:txBody>
              <a:bodyPr vert="horz" wrap="square" lIns="65998" tIns="32999" rIns="65998" bIns="32999" numCol="1" anchor="ctr" anchorCtr="0" compatLnSpc="1"/>
              <a:lstStyle/>
              <a:p>
                <a:pPr algn="ctr"/>
                <a:endParaRPr lang="en-US" sz="758" b="1">
                  <a:solidFill>
                    <a:schemeClr val="bg1"/>
                  </a:solidFill>
                </a:endParaRPr>
              </a:p>
            </p:txBody>
          </p:sp>
          <p:sp>
            <p:nvSpPr>
              <p:cNvPr id="101" name="Rectangle 24">
                <a:extLst>
                  <a:ext uri="{FF2B5EF4-FFF2-40B4-BE49-F238E27FC236}">
                    <a16:creationId xmlns:a16="http://schemas.microsoft.com/office/drawing/2014/main" id="{E2A6E9F0-CF1C-4E42-A428-FA169F65D77E}"/>
                  </a:ext>
                </a:extLst>
              </p:cNvPr>
              <p:cNvSpPr>
                <a:spLocks noChangeArrowheads="1"/>
              </p:cNvSpPr>
              <p:nvPr/>
            </p:nvSpPr>
            <p:spPr bwMode="auto">
              <a:xfrm>
                <a:off x="2322513" y="3692525"/>
                <a:ext cx="1538288" cy="360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98" tIns="32999" rIns="65998" bIns="32999" numCol="1" anchor="ctr" anchorCtr="0" compatLnSpc="1"/>
              <a:lstStyle/>
              <a:p>
                <a:pPr algn="ctr"/>
                <a:endParaRPr lang="en-US" sz="758" b="1">
                  <a:solidFill>
                    <a:schemeClr val="bg1"/>
                  </a:solidFill>
                </a:endParaRPr>
              </a:p>
            </p:txBody>
          </p:sp>
          <p:sp>
            <p:nvSpPr>
              <p:cNvPr id="102" name="Freeform 25">
                <a:extLst>
                  <a:ext uri="{FF2B5EF4-FFF2-40B4-BE49-F238E27FC236}">
                    <a16:creationId xmlns:a16="http://schemas.microsoft.com/office/drawing/2014/main" id="{5C8D3DE4-5382-4931-BD60-D1DD9B98D895}"/>
                  </a:ext>
                </a:extLst>
              </p:cNvPr>
              <p:cNvSpPr/>
              <p:nvPr/>
            </p:nvSpPr>
            <p:spPr bwMode="auto">
              <a:xfrm>
                <a:off x="2322513" y="3656013"/>
                <a:ext cx="1538288" cy="358775"/>
              </a:xfrm>
              <a:custGeom>
                <a:avLst/>
                <a:gdLst>
                  <a:gd name="T0" fmla="*/ 609 w 609"/>
                  <a:gd name="T1" fmla="*/ 142 h 142"/>
                  <a:gd name="T2" fmla="*/ 0 w 609"/>
                  <a:gd name="T3" fmla="*/ 142 h 142"/>
                  <a:gd name="T4" fmla="*/ 0 w 609"/>
                  <a:gd name="T5" fmla="*/ 17 h 142"/>
                  <a:gd name="T6" fmla="*/ 17 w 609"/>
                  <a:gd name="T7" fmla="*/ 0 h 142"/>
                  <a:gd name="T8" fmla="*/ 592 w 609"/>
                  <a:gd name="T9" fmla="*/ 0 h 142"/>
                  <a:gd name="T10" fmla="*/ 609 w 609"/>
                  <a:gd name="T11" fmla="*/ 17 h 142"/>
                  <a:gd name="T12" fmla="*/ 609 w 609"/>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609" h="142">
                    <a:moveTo>
                      <a:pt x="609" y="142"/>
                    </a:moveTo>
                    <a:cubicBezTo>
                      <a:pt x="0" y="142"/>
                      <a:pt x="0" y="142"/>
                      <a:pt x="0" y="142"/>
                    </a:cubicBezTo>
                    <a:cubicBezTo>
                      <a:pt x="0" y="17"/>
                      <a:pt x="0" y="17"/>
                      <a:pt x="0" y="17"/>
                    </a:cubicBezTo>
                    <a:cubicBezTo>
                      <a:pt x="0" y="8"/>
                      <a:pt x="8" y="0"/>
                      <a:pt x="17" y="0"/>
                    </a:cubicBezTo>
                    <a:cubicBezTo>
                      <a:pt x="592" y="0"/>
                      <a:pt x="592" y="0"/>
                      <a:pt x="592" y="0"/>
                    </a:cubicBezTo>
                    <a:cubicBezTo>
                      <a:pt x="601" y="0"/>
                      <a:pt x="609" y="8"/>
                      <a:pt x="609" y="17"/>
                    </a:cubicBezTo>
                    <a:lnTo>
                      <a:pt x="609" y="142"/>
                    </a:lnTo>
                    <a:close/>
                  </a:path>
                </a:pathLst>
              </a:custGeom>
              <a:solidFill>
                <a:schemeClr val="accent1"/>
              </a:solidFill>
              <a:ln>
                <a:noFill/>
              </a:ln>
            </p:spPr>
            <p:txBody>
              <a:bodyPr vert="horz" wrap="square" lIns="65998" tIns="32999" rIns="65998" bIns="32999" numCol="1" anchor="ctr" anchorCtr="0" compatLnSpc="1"/>
              <a:lstStyle/>
              <a:p>
                <a:pPr algn="ctr"/>
                <a:endParaRPr lang="en-US" sz="758" b="1" dirty="0">
                  <a:solidFill>
                    <a:schemeClr val="bg1"/>
                  </a:solidFill>
                </a:endParaRPr>
              </a:p>
            </p:txBody>
          </p:sp>
        </p:grpSp>
        <p:grpSp>
          <p:nvGrpSpPr>
            <p:cNvPr id="49" name="Group 49">
              <a:extLst>
                <a:ext uri="{FF2B5EF4-FFF2-40B4-BE49-F238E27FC236}">
                  <a16:creationId xmlns:a16="http://schemas.microsoft.com/office/drawing/2014/main" id="{D9A626A7-3675-41C9-9AEB-94B9F108668F}"/>
                </a:ext>
              </a:extLst>
            </p:cNvPr>
            <p:cNvGrpSpPr/>
            <p:nvPr/>
          </p:nvGrpSpPr>
          <p:grpSpPr>
            <a:xfrm>
              <a:off x="7947384" y="2886522"/>
              <a:ext cx="1153916" cy="364673"/>
              <a:chOff x="6824663" y="5070475"/>
              <a:chExt cx="1539875" cy="1244600"/>
            </a:xfrm>
          </p:grpSpPr>
          <p:sp>
            <p:nvSpPr>
              <p:cNvPr id="97" name="Freeform 35">
                <a:extLst>
                  <a:ext uri="{FF2B5EF4-FFF2-40B4-BE49-F238E27FC236}">
                    <a16:creationId xmlns:a16="http://schemas.microsoft.com/office/drawing/2014/main" id="{1502CF82-F9D4-42CF-874C-FC00CEE98A96}"/>
                  </a:ext>
                </a:extLst>
              </p:cNvPr>
              <p:cNvSpPr/>
              <p:nvPr/>
            </p:nvSpPr>
            <p:spPr bwMode="auto">
              <a:xfrm>
                <a:off x="6824663" y="5070475"/>
                <a:ext cx="1539875" cy="1244600"/>
              </a:xfrm>
              <a:custGeom>
                <a:avLst/>
                <a:gdLst>
                  <a:gd name="T0" fmla="*/ 592 w 609"/>
                  <a:gd name="T1" fmla="*/ 492 h 492"/>
                  <a:gd name="T2" fmla="*/ 17 w 609"/>
                  <a:gd name="T3" fmla="*/ 492 h 492"/>
                  <a:gd name="T4" fmla="*/ 0 w 609"/>
                  <a:gd name="T5" fmla="*/ 475 h 492"/>
                  <a:gd name="T6" fmla="*/ 0 w 609"/>
                  <a:gd name="T7" fmla="*/ 17 h 492"/>
                  <a:gd name="T8" fmla="*/ 17 w 609"/>
                  <a:gd name="T9" fmla="*/ 0 h 492"/>
                  <a:gd name="T10" fmla="*/ 592 w 609"/>
                  <a:gd name="T11" fmla="*/ 0 h 492"/>
                  <a:gd name="T12" fmla="*/ 609 w 609"/>
                  <a:gd name="T13" fmla="*/ 17 h 492"/>
                  <a:gd name="T14" fmla="*/ 609 w 609"/>
                  <a:gd name="T15" fmla="*/ 475 h 492"/>
                  <a:gd name="T16" fmla="*/ 592 w 609"/>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492">
                    <a:moveTo>
                      <a:pt x="592" y="492"/>
                    </a:moveTo>
                    <a:cubicBezTo>
                      <a:pt x="17" y="492"/>
                      <a:pt x="17" y="492"/>
                      <a:pt x="17" y="492"/>
                    </a:cubicBezTo>
                    <a:cubicBezTo>
                      <a:pt x="7" y="492"/>
                      <a:pt x="0" y="484"/>
                      <a:pt x="0" y="475"/>
                    </a:cubicBezTo>
                    <a:cubicBezTo>
                      <a:pt x="0" y="17"/>
                      <a:pt x="0" y="17"/>
                      <a:pt x="0" y="17"/>
                    </a:cubicBezTo>
                    <a:cubicBezTo>
                      <a:pt x="0" y="8"/>
                      <a:pt x="7" y="0"/>
                      <a:pt x="17" y="0"/>
                    </a:cubicBezTo>
                    <a:cubicBezTo>
                      <a:pt x="592" y="0"/>
                      <a:pt x="592" y="0"/>
                      <a:pt x="592" y="0"/>
                    </a:cubicBezTo>
                    <a:cubicBezTo>
                      <a:pt x="601" y="0"/>
                      <a:pt x="609" y="8"/>
                      <a:pt x="609" y="17"/>
                    </a:cubicBezTo>
                    <a:cubicBezTo>
                      <a:pt x="609" y="475"/>
                      <a:pt x="609" y="475"/>
                      <a:pt x="609" y="475"/>
                    </a:cubicBezTo>
                    <a:cubicBezTo>
                      <a:pt x="609" y="484"/>
                      <a:pt x="601" y="492"/>
                      <a:pt x="592" y="492"/>
                    </a:cubicBezTo>
                    <a:close/>
                  </a:path>
                </a:pathLst>
              </a:custGeom>
              <a:solidFill>
                <a:schemeClr val="bg1">
                  <a:lumMod val="95000"/>
                </a:schemeClr>
              </a:solidFill>
              <a:ln>
                <a:noFill/>
              </a:ln>
            </p:spPr>
            <p:txBody>
              <a:bodyPr vert="horz" wrap="square" lIns="65998" tIns="32999" rIns="65998" bIns="32999" numCol="1" anchor="ctr" anchorCtr="0" compatLnSpc="1"/>
              <a:lstStyle/>
              <a:p>
                <a:pPr algn="ctr"/>
                <a:endParaRPr lang="en-US" sz="758" b="1">
                  <a:solidFill>
                    <a:schemeClr val="bg1"/>
                  </a:solidFill>
                </a:endParaRPr>
              </a:p>
            </p:txBody>
          </p:sp>
          <p:sp>
            <p:nvSpPr>
              <p:cNvPr id="98" name="Rectangle 36">
                <a:extLst>
                  <a:ext uri="{FF2B5EF4-FFF2-40B4-BE49-F238E27FC236}">
                    <a16:creationId xmlns:a16="http://schemas.microsoft.com/office/drawing/2014/main" id="{99524C3D-5CDB-402F-8336-5D1991233892}"/>
                  </a:ext>
                </a:extLst>
              </p:cNvPr>
              <p:cNvSpPr>
                <a:spLocks noChangeArrowheads="1"/>
              </p:cNvSpPr>
              <p:nvPr/>
            </p:nvSpPr>
            <p:spPr bwMode="auto">
              <a:xfrm>
                <a:off x="6824663" y="5108575"/>
                <a:ext cx="1539875" cy="3587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98" tIns="32999" rIns="65998" bIns="32999" numCol="1" anchor="ctr" anchorCtr="0" compatLnSpc="1"/>
              <a:lstStyle/>
              <a:p>
                <a:pPr algn="ctr"/>
                <a:endParaRPr lang="en-US" sz="758" b="1">
                  <a:solidFill>
                    <a:schemeClr val="bg1"/>
                  </a:solidFill>
                </a:endParaRPr>
              </a:p>
            </p:txBody>
          </p:sp>
          <p:sp>
            <p:nvSpPr>
              <p:cNvPr id="99" name="Freeform 37">
                <a:extLst>
                  <a:ext uri="{FF2B5EF4-FFF2-40B4-BE49-F238E27FC236}">
                    <a16:creationId xmlns:a16="http://schemas.microsoft.com/office/drawing/2014/main" id="{C9D03D6E-F1EF-4246-B637-23AEDD84C6B5}"/>
                  </a:ext>
                </a:extLst>
              </p:cNvPr>
              <p:cNvSpPr/>
              <p:nvPr/>
            </p:nvSpPr>
            <p:spPr bwMode="auto">
              <a:xfrm>
                <a:off x="6824663" y="5070475"/>
                <a:ext cx="1539875" cy="360363"/>
              </a:xfrm>
              <a:custGeom>
                <a:avLst/>
                <a:gdLst>
                  <a:gd name="T0" fmla="*/ 609 w 609"/>
                  <a:gd name="T1" fmla="*/ 142 h 142"/>
                  <a:gd name="T2" fmla="*/ 0 w 609"/>
                  <a:gd name="T3" fmla="*/ 142 h 142"/>
                  <a:gd name="T4" fmla="*/ 0 w 609"/>
                  <a:gd name="T5" fmla="*/ 17 h 142"/>
                  <a:gd name="T6" fmla="*/ 17 w 609"/>
                  <a:gd name="T7" fmla="*/ 0 h 142"/>
                  <a:gd name="T8" fmla="*/ 592 w 609"/>
                  <a:gd name="T9" fmla="*/ 0 h 142"/>
                  <a:gd name="T10" fmla="*/ 609 w 609"/>
                  <a:gd name="T11" fmla="*/ 17 h 142"/>
                  <a:gd name="T12" fmla="*/ 609 w 609"/>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609" h="142">
                    <a:moveTo>
                      <a:pt x="609" y="142"/>
                    </a:moveTo>
                    <a:cubicBezTo>
                      <a:pt x="0" y="142"/>
                      <a:pt x="0" y="142"/>
                      <a:pt x="0" y="142"/>
                    </a:cubicBezTo>
                    <a:cubicBezTo>
                      <a:pt x="0" y="17"/>
                      <a:pt x="0" y="17"/>
                      <a:pt x="0" y="17"/>
                    </a:cubicBezTo>
                    <a:cubicBezTo>
                      <a:pt x="0" y="8"/>
                      <a:pt x="7" y="0"/>
                      <a:pt x="17" y="0"/>
                    </a:cubicBezTo>
                    <a:cubicBezTo>
                      <a:pt x="592" y="0"/>
                      <a:pt x="592" y="0"/>
                      <a:pt x="592" y="0"/>
                    </a:cubicBezTo>
                    <a:cubicBezTo>
                      <a:pt x="601" y="0"/>
                      <a:pt x="609" y="8"/>
                      <a:pt x="609" y="17"/>
                    </a:cubicBezTo>
                    <a:lnTo>
                      <a:pt x="609" y="142"/>
                    </a:lnTo>
                    <a:close/>
                  </a:path>
                </a:pathLst>
              </a:custGeom>
              <a:solidFill>
                <a:schemeClr val="accent4"/>
              </a:solidFill>
              <a:ln>
                <a:noFill/>
              </a:ln>
            </p:spPr>
            <p:txBody>
              <a:bodyPr vert="horz" wrap="square" lIns="65998" tIns="32999" rIns="65998" bIns="32999" numCol="1" anchor="ctr" anchorCtr="0" compatLnSpc="1"/>
              <a:lstStyle/>
              <a:p>
                <a:pPr algn="ctr"/>
                <a:endParaRPr lang="en-US" sz="758" b="1" dirty="0">
                  <a:solidFill>
                    <a:schemeClr val="bg1"/>
                  </a:solidFill>
                </a:endParaRPr>
              </a:p>
            </p:txBody>
          </p:sp>
        </p:grpSp>
        <p:grpSp>
          <p:nvGrpSpPr>
            <p:cNvPr id="50" name="Group 48">
              <a:extLst>
                <a:ext uri="{FF2B5EF4-FFF2-40B4-BE49-F238E27FC236}">
                  <a16:creationId xmlns:a16="http://schemas.microsoft.com/office/drawing/2014/main" id="{E63108CC-6506-45D8-8A92-B1CB8B887009}"/>
                </a:ext>
              </a:extLst>
            </p:cNvPr>
            <p:cNvGrpSpPr/>
            <p:nvPr/>
          </p:nvGrpSpPr>
          <p:grpSpPr>
            <a:xfrm>
              <a:off x="7124334" y="2478005"/>
              <a:ext cx="658455" cy="435484"/>
              <a:chOff x="5329238" y="3656013"/>
              <a:chExt cx="1538288" cy="1243013"/>
            </a:xfrm>
          </p:grpSpPr>
          <p:sp>
            <p:nvSpPr>
              <p:cNvPr id="94" name="Freeform 26">
                <a:extLst>
                  <a:ext uri="{FF2B5EF4-FFF2-40B4-BE49-F238E27FC236}">
                    <a16:creationId xmlns:a16="http://schemas.microsoft.com/office/drawing/2014/main" id="{233B6576-C43C-43E6-9218-E2B1B6F7EE67}"/>
                  </a:ext>
                </a:extLst>
              </p:cNvPr>
              <p:cNvSpPr/>
              <p:nvPr/>
            </p:nvSpPr>
            <p:spPr bwMode="auto">
              <a:xfrm>
                <a:off x="5329238" y="3656013"/>
                <a:ext cx="1538288" cy="1243013"/>
              </a:xfrm>
              <a:custGeom>
                <a:avLst/>
                <a:gdLst>
                  <a:gd name="T0" fmla="*/ 592 w 609"/>
                  <a:gd name="T1" fmla="*/ 492 h 492"/>
                  <a:gd name="T2" fmla="*/ 17 w 609"/>
                  <a:gd name="T3" fmla="*/ 492 h 492"/>
                  <a:gd name="T4" fmla="*/ 0 w 609"/>
                  <a:gd name="T5" fmla="*/ 475 h 492"/>
                  <a:gd name="T6" fmla="*/ 0 w 609"/>
                  <a:gd name="T7" fmla="*/ 17 h 492"/>
                  <a:gd name="T8" fmla="*/ 17 w 609"/>
                  <a:gd name="T9" fmla="*/ 0 h 492"/>
                  <a:gd name="T10" fmla="*/ 592 w 609"/>
                  <a:gd name="T11" fmla="*/ 0 h 492"/>
                  <a:gd name="T12" fmla="*/ 609 w 609"/>
                  <a:gd name="T13" fmla="*/ 17 h 492"/>
                  <a:gd name="T14" fmla="*/ 609 w 609"/>
                  <a:gd name="T15" fmla="*/ 475 h 492"/>
                  <a:gd name="T16" fmla="*/ 592 w 609"/>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492">
                    <a:moveTo>
                      <a:pt x="592" y="492"/>
                    </a:moveTo>
                    <a:cubicBezTo>
                      <a:pt x="17" y="492"/>
                      <a:pt x="17" y="492"/>
                      <a:pt x="17" y="492"/>
                    </a:cubicBezTo>
                    <a:cubicBezTo>
                      <a:pt x="8" y="492"/>
                      <a:pt x="0" y="484"/>
                      <a:pt x="0" y="475"/>
                    </a:cubicBezTo>
                    <a:cubicBezTo>
                      <a:pt x="0" y="17"/>
                      <a:pt x="0" y="17"/>
                      <a:pt x="0" y="17"/>
                    </a:cubicBezTo>
                    <a:cubicBezTo>
                      <a:pt x="0" y="8"/>
                      <a:pt x="8" y="0"/>
                      <a:pt x="17" y="0"/>
                    </a:cubicBezTo>
                    <a:cubicBezTo>
                      <a:pt x="592" y="0"/>
                      <a:pt x="592" y="0"/>
                      <a:pt x="592" y="0"/>
                    </a:cubicBezTo>
                    <a:cubicBezTo>
                      <a:pt x="601" y="0"/>
                      <a:pt x="609" y="8"/>
                      <a:pt x="609" y="17"/>
                    </a:cubicBezTo>
                    <a:cubicBezTo>
                      <a:pt x="609" y="475"/>
                      <a:pt x="609" y="475"/>
                      <a:pt x="609" y="475"/>
                    </a:cubicBezTo>
                    <a:cubicBezTo>
                      <a:pt x="609" y="484"/>
                      <a:pt x="601" y="492"/>
                      <a:pt x="592" y="492"/>
                    </a:cubicBezTo>
                    <a:close/>
                  </a:path>
                </a:pathLst>
              </a:custGeom>
              <a:solidFill>
                <a:schemeClr val="bg1">
                  <a:lumMod val="95000"/>
                </a:schemeClr>
              </a:solidFill>
              <a:ln>
                <a:noFill/>
              </a:ln>
            </p:spPr>
            <p:txBody>
              <a:bodyPr vert="horz" wrap="square" lIns="65998" tIns="32999" rIns="65998" bIns="32999" numCol="1" anchor="ctr" anchorCtr="0" compatLnSpc="1"/>
              <a:lstStyle/>
              <a:p>
                <a:pPr algn="ctr"/>
                <a:endParaRPr lang="en-US" sz="758" b="1">
                  <a:solidFill>
                    <a:schemeClr val="bg1"/>
                  </a:solidFill>
                </a:endParaRPr>
              </a:p>
            </p:txBody>
          </p:sp>
          <p:sp>
            <p:nvSpPr>
              <p:cNvPr id="95" name="Rectangle 27">
                <a:extLst>
                  <a:ext uri="{FF2B5EF4-FFF2-40B4-BE49-F238E27FC236}">
                    <a16:creationId xmlns:a16="http://schemas.microsoft.com/office/drawing/2014/main" id="{BFFE8631-19F3-4C10-9232-9A30655FD87C}"/>
                  </a:ext>
                </a:extLst>
              </p:cNvPr>
              <p:cNvSpPr>
                <a:spLocks noChangeArrowheads="1"/>
              </p:cNvSpPr>
              <p:nvPr/>
            </p:nvSpPr>
            <p:spPr bwMode="auto">
              <a:xfrm>
                <a:off x="5329238" y="3692525"/>
                <a:ext cx="1538288" cy="360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98" tIns="32999" rIns="65998" bIns="32999" numCol="1" anchor="ctr" anchorCtr="0" compatLnSpc="1"/>
              <a:lstStyle/>
              <a:p>
                <a:pPr algn="ctr"/>
                <a:endParaRPr lang="en-US" sz="758" b="1">
                  <a:solidFill>
                    <a:schemeClr val="bg1"/>
                  </a:solidFill>
                </a:endParaRPr>
              </a:p>
            </p:txBody>
          </p:sp>
          <p:sp>
            <p:nvSpPr>
              <p:cNvPr id="96" name="Freeform 28">
                <a:extLst>
                  <a:ext uri="{FF2B5EF4-FFF2-40B4-BE49-F238E27FC236}">
                    <a16:creationId xmlns:a16="http://schemas.microsoft.com/office/drawing/2014/main" id="{64433B5D-0D1E-4D5B-81A6-04E561EADC21}"/>
                  </a:ext>
                </a:extLst>
              </p:cNvPr>
              <p:cNvSpPr/>
              <p:nvPr/>
            </p:nvSpPr>
            <p:spPr bwMode="auto">
              <a:xfrm>
                <a:off x="5329238" y="3656013"/>
                <a:ext cx="1538288" cy="358775"/>
              </a:xfrm>
              <a:custGeom>
                <a:avLst/>
                <a:gdLst>
                  <a:gd name="T0" fmla="*/ 609 w 609"/>
                  <a:gd name="T1" fmla="*/ 142 h 142"/>
                  <a:gd name="T2" fmla="*/ 0 w 609"/>
                  <a:gd name="T3" fmla="*/ 142 h 142"/>
                  <a:gd name="T4" fmla="*/ 0 w 609"/>
                  <a:gd name="T5" fmla="*/ 17 h 142"/>
                  <a:gd name="T6" fmla="*/ 17 w 609"/>
                  <a:gd name="T7" fmla="*/ 0 h 142"/>
                  <a:gd name="T8" fmla="*/ 592 w 609"/>
                  <a:gd name="T9" fmla="*/ 0 h 142"/>
                  <a:gd name="T10" fmla="*/ 609 w 609"/>
                  <a:gd name="T11" fmla="*/ 17 h 142"/>
                  <a:gd name="T12" fmla="*/ 609 w 609"/>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609" h="142">
                    <a:moveTo>
                      <a:pt x="609" y="142"/>
                    </a:moveTo>
                    <a:cubicBezTo>
                      <a:pt x="0" y="142"/>
                      <a:pt x="0" y="142"/>
                      <a:pt x="0" y="142"/>
                    </a:cubicBezTo>
                    <a:cubicBezTo>
                      <a:pt x="0" y="17"/>
                      <a:pt x="0" y="17"/>
                      <a:pt x="0" y="17"/>
                    </a:cubicBezTo>
                    <a:cubicBezTo>
                      <a:pt x="0" y="8"/>
                      <a:pt x="8" y="0"/>
                      <a:pt x="17" y="0"/>
                    </a:cubicBezTo>
                    <a:cubicBezTo>
                      <a:pt x="592" y="0"/>
                      <a:pt x="592" y="0"/>
                      <a:pt x="592" y="0"/>
                    </a:cubicBezTo>
                    <a:cubicBezTo>
                      <a:pt x="601" y="0"/>
                      <a:pt x="609" y="8"/>
                      <a:pt x="609" y="17"/>
                    </a:cubicBezTo>
                    <a:lnTo>
                      <a:pt x="609" y="142"/>
                    </a:lnTo>
                    <a:close/>
                  </a:path>
                </a:pathLst>
              </a:custGeom>
              <a:solidFill>
                <a:schemeClr val="accent3"/>
              </a:solidFill>
              <a:ln>
                <a:noFill/>
              </a:ln>
            </p:spPr>
            <p:txBody>
              <a:bodyPr vert="horz" wrap="square" lIns="65998" tIns="32999" rIns="65998" bIns="32999" numCol="1" anchor="ctr" anchorCtr="0" compatLnSpc="1"/>
              <a:lstStyle/>
              <a:p>
                <a:pPr algn="ctr"/>
                <a:endParaRPr lang="en-US" sz="758" b="1" dirty="0">
                  <a:solidFill>
                    <a:schemeClr val="bg1"/>
                  </a:solidFill>
                </a:endParaRPr>
              </a:p>
            </p:txBody>
          </p:sp>
        </p:grpSp>
        <p:grpSp>
          <p:nvGrpSpPr>
            <p:cNvPr id="51" name="Group 50">
              <a:extLst>
                <a:ext uri="{FF2B5EF4-FFF2-40B4-BE49-F238E27FC236}">
                  <a16:creationId xmlns:a16="http://schemas.microsoft.com/office/drawing/2014/main" id="{D6AD59F5-C877-4105-8CBB-9B29C4C5C613}"/>
                </a:ext>
              </a:extLst>
            </p:cNvPr>
            <p:cNvGrpSpPr/>
            <p:nvPr/>
          </p:nvGrpSpPr>
          <p:grpSpPr>
            <a:xfrm>
              <a:off x="9172475" y="2624896"/>
              <a:ext cx="1043281" cy="509401"/>
              <a:chOff x="8326438" y="3656013"/>
              <a:chExt cx="1538288" cy="1243013"/>
            </a:xfrm>
          </p:grpSpPr>
          <p:sp>
            <p:nvSpPr>
              <p:cNvPr id="91" name="Freeform 29">
                <a:extLst>
                  <a:ext uri="{FF2B5EF4-FFF2-40B4-BE49-F238E27FC236}">
                    <a16:creationId xmlns:a16="http://schemas.microsoft.com/office/drawing/2014/main" id="{CFEEFD29-7699-4B5E-B983-B2094232DBB8}"/>
                  </a:ext>
                </a:extLst>
              </p:cNvPr>
              <p:cNvSpPr/>
              <p:nvPr/>
            </p:nvSpPr>
            <p:spPr bwMode="auto">
              <a:xfrm>
                <a:off x="8326438" y="3656013"/>
                <a:ext cx="1538288" cy="1243013"/>
              </a:xfrm>
              <a:custGeom>
                <a:avLst/>
                <a:gdLst>
                  <a:gd name="T0" fmla="*/ 592 w 609"/>
                  <a:gd name="T1" fmla="*/ 492 h 492"/>
                  <a:gd name="T2" fmla="*/ 17 w 609"/>
                  <a:gd name="T3" fmla="*/ 492 h 492"/>
                  <a:gd name="T4" fmla="*/ 0 w 609"/>
                  <a:gd name="T5" fmla="*/ 475 h 492"/>
                  <a:gd name="T6" fmla="*/ 0 w 609"/>
                  <a:gd name="T7" fmla="*/ 17 h 492"/>
                  <a:gd name="T8" fmla="*/ 17 w 609"/>
                  <a:gd name="T9" fmla="*/ 0 h 492"/>
                  <a:gd name="T10" fmla="*/ 592 w 609"/>
                  <a:gd name="T11" fmla="*/ 0 h 492"/>
                  <a:gd name="T12" fmla="*/ 609 w 609"/>
                  <a:gd name="T13" fmla="*/ 17 h 492"/>
                  <a:gd name="T14" fmla="*/ 609 w 609"/>
                  <a:gd name="T15" fmla="*/ 475 h 492"/>
                  <a:gd name="T16" fmla="*/ 592 w 609"/>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492">
                    <a:moveTo>
                      <a:pt x="592" y="492"/>
                    </a:moveTo>
                    <a:cubicBezTo>
                      <a:pt x="17" y="492"/>
                      <a:pt x="17" y="492"/>
                      <a:pt x="17" y="492"/>
                    </a:cubicBezTo>
                    <a:cubicBezTo>
                      <a:pt x="8" y="492"/>
                      <a:pt x="0" y="484"/>
                      <a:pt x="0" y="475"/>
                    </a:cubicBezTo>
                    <a:cubicBezTo>
                      <a:pt x="0" y="17"/>
                      <a:pt x="0" y="17"/>
                      <a:pt x="0" y="17"/>
                    </a:cubicBezTo>
                    <a:cubicBezTo>
                      <a:pt x="0" y="8"/>
                      <a:pt x="8" y="0"/>
                      <a:pt x="17" y="0"/>
                    </a:cubicBezTo>
                    <a:cubicBezTo>
                      <a:pt x="592" y="0"/>
                      <a:pt x="592" y="0"/>
                      <a:pt x="592" y="0"/>
                    </a:cubicBezTo>
                    <a:cubicBezTo>
                      <a:pt x="601" y="0"/>
                      <a:pt x="609" y="8"/>
                      <a:pt x="609" y="17"/>
                    </a:cubicBezTo>
                    <a:cubicBezTo>
                      <a:pt x="609" y="475"/>
                      <a:pt x="609" y="475"/>
                      <a:pt x="609" y="475"/>
                    </a:cubicBezTo>
                    <a:cubicBezTo>
                      <a:pt x="609" y="484"/>
                      <a:pt x="601" y="492"/>
                      <a:pt x="592" y="492"/>
                    </a:cubicBezTo>
                    <a:close/>
                  </a:path>
                </a:pathLst>
              </a:custGeom>
              <a:solidFill>
                <a:schemeClr val="bg1">
                  <a:lumMod val="95000"/>
                </a:schemeClr>
              </a:solidFill>
              <a:ln>
                <a:noFill/>
              </a:ln>
            </p:spPr>
            <p:txBody>
              <a:bodyPr vert="horz" wrap="square" lIns="65998" tIns="32999" rIns="65998" bIns="32999" numCol="1" anchor="ctr" anchorCtr="0" compatLnSpc="1"/>
              <a:lstStyle/>
              <a:p>
                <a:pPr algn="ctr"/>
                <a:endParaRPr lang="en-US" sz="758" b="1">
                  <a:solidFill>
                    <a:schemeClr val="bg1"/>
                  </a:solidFill>
                </a:endParaRPr>
              </a:p>
            </p:txBody>
          </p:sp>
          <p:sp>
            <p:nvSpPr>
              <p:cNvPr id="92" name="Rectangle 30">
                <a:extLst>
                  <a:ext uri="{FF2B5EF4-FFF2-40B4-BE49-F238E27FC236}">
                    <a16:creationId xmlns:a16="http://schemas.microsoft.com/office/drawing/2014/main" id="{C14BD4B7-2429-4B76-9268-67DC2406CC87}"/>
                  </a:ext>
                </a:extLst>
              </p:cNvPr>
              <p:cNvSpPr>
                <a:spLocks noChangeArrowheads="1"/>
              </p:cNvSpPr>
              <p:nvPr/>
            </p:nvSpPr>
            <p:spPr bwMode="auto">
              <a:xfrm>
                <a:off x="8326438" y="3692525"/>
                <a:ext cx="1538288" cy="360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98" tIns="32999" rIns="65998" bIns="32999" numCol="1" anchor="ctr" anchorCtr="0" compatLnSpc="1"/>
              <a:lstStyle/>
              <a:p>
                <a:pPr algn="ctr"/>
                <a:endParaRPr lang="en-US" sz="758" b="1">
                  <a:solidFill>
                    <a:schemeClr val="bg1"/>
                  </a:solidFill>
                </a:endParaRPr>
              </a:p>
            </p:txBody>
          </p:sp>
          <p:sp>
            <p:nvSpPr>
              <p:cNvPr id="93" name="Freeform 31">
                <a:extLst>
                  <a:ext uri="{FF2B5EF4-FFF2-40B4-BE49-F238E27FC236}">
                    <a16:creationId xmlns:a16="http://schemas.microsoft.com/office/drawing/2014/main" id="{619E6317-5CD8-4113-A974-B70A3BFB968B}"/>
                  </a:ext>
                </a:extLst>
              </p:cNvPr>
              <p:cNvSpPr/>
              <p:nvPr/>
            </p:nvSpPr>
            <p:spPr bwMode="auto">
              <a:xfrm>
                <a:off x="8326438" y="3656013"/>
                <a:ext cx="1538288" cy="358775"/>
              </a:xfrm>
              <a:custGeom>
                <a:avLst/>
                <a:gdLst>
                  <a:gd name="T0" fmla="*/ 609 w 609"/>
                  <a:gd name="T1" fmla="*/ 142 h 142"/>
                  <a:gd name="T2" fmla="*/ 0 w 609"/>
                  <a:gd name="T3" fmla="*/ 142 h 142"/>
                  <a:gd name="T4" fmla="*/ 0 w 609"/>
                  <a:gd name="T5" fmla="*/ 17 h 142"/>
                  <a:gd name="T6" fmla="*/ 17 w 609"/>
                  <a:gd name="T7" fmla="*/ 0 h 142"/>
                  <a:gd name="T8" fmla="*/ 592 w 609"/>
                  <a:gd name="T9" fmla="*/ 0 h 142"/>
                  <a:gd name="T10" fmla="*/ 609 w 609"/>
                  <a:gd name="T11" fmla="*/ 17 h 142"/>
                  <a:gd name="T12" fmla="*/ 609 w 609"/>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609" h="142">
                    <a:moveTo>
                      <a:pt x="609" y="142"/>
                    </a:moveTo>
                    <a:cubicBezTo>
                      <a:pt x="0" y="142"/>
                      <a:pt x="0" y="142"/>
                      <a:pt x="0" y="142"/>
                    </a:cubicBezTo>
                    <a:cubicBezTo>
                      <a:pt x="0" y="17"/>
                      <a:pt x="0" y="17"/>
                      <a:pt x="0" y="17"/>
                    </a:cubicBezTo>
                    <a:cubicBezTo>
                      <a:pt x="0" y="8"/>
                      <a:pt x="8" y="0"/>
                      <a:pt x="17" y="0"/>
                    </a:cubicBezTo>
                    <a:cubicBezTo>
                      <a:pt x="592" y="0"/>
                      <a:pt x="592" y="0"/>
                      <a:pt x="592" y="0"/>
                    </a:cubicBezTo>
                    <a:cubicBezTo>
                      <a:pt x="601" y="0"/>
                      <a:pt x="609" y="8"/>
                      <a:pt x="609" y="17"/>
                    </a:cubicBezTo>
                    <a:lnTo>
                      <a:pt x="609" y="142"/>
                    </a:lnTo>
                    <a:close/>
                  </a:path>
                </a:pathLst>
              </a:custGeom>
              <a:solidFill>
                <a:schemeClr val="accent5"/>
              </a:solidFill>
              <a:ln>
                <a:noFill/>
              </a:ln>
            </p:spPr>
            <p:txBody>
              <a:bodyPr vert="horz" wrap="square" lIns="65998" tIns="32999" rIns="65998" bIns="32999" numCol="1" anchor="ctr" anchorCtr="0" compatLnSpc="1"/>
              <a:lstStyle/>
              <a:p>
                <a:pPr algn="ctr"/>
                <a:endParaRPr lang="en-US" sz="758" b="1" dirty="0">
                  <a:solidFill>
                    <a:schemeClr val="bg1"/>
                  </a:solidFill>
                </a:endParaRPr>
              </a:p>
            </p:txBody>
          </p:sp>
        </p:grpSp>
        <p:grpSp>
          <p:nvGrpSpPr>
            <p:cNvPr id="52" name="Group 74">
              <a:extLst>
                <a:ext uri="{FF2B5EF4-FFF2-40B4-BE49-F238E27FC236}">
                  <a16:creationId xmlns:a16="http://schemas.microsoft.com/office/drawing/2014/main" id="{F565CC6E-E26B-4B1C-AF9F-48C251E729E7}"/>
                </a:ext>
              </a:extLst>
            </p:cNvPr>
            <p:cNvGrpSpPr/>
            <p:nvPr/>
          </p:nvGrpSpPr>
          <p:grpSpPr>
            <a:xfrm>
              <a:off x="6077125" y="1446021"/>
              <a:ext cx="366292" cy="752802"/>
              <a:chOff x="1804877" y="2030931"/>
              <a:chExt cx="698717" cy="1755218"/>
            </a:xfrm>
          </p:grpSpPr>
          <p:sp>
            <p:nvSpPr>
              <p:cNvPr id="89" name="Freeform 22">
                <a:extLst>
                  <a:ext uri="{FF2B5EF4-FFF2-40B4-BE49-F238E27FC236}">
                    <a16:creationId xmlns:a16="http://schemas.microsoft.com/office/drawing/2014/main" id="{AA662651-5209-444D-8BC9-5D6143266406}"/>
                  </a:ext>
                </a:extLst>
              </p:cNvPr>
              <p:cNvSpPr/>
              <p:nvPr/>
            </p:nvSpPr>
            <p:spPr bwMode="auto">
              <a:xfrm>
                <a:off x="1804877" y="2030931"/>
                <a:ext cx="698717" cy="1755218"/>
              </a:xfrm>
              <a:custGeom>
                <a:avLst/>
                <a:gdLst>
                  <a:gd name="T0" fmla="*/ 193 w 338"/>
                  <a:gd name="T1" fmla="*/ 325 h 850"/>
                  <a:gd name="T2" fmla="*/ 201 w 338"/>
                  <a:gd name="T3" fmla="*/ 311 h 850"/>
                  <a:gd name="T4" fmla="*/ 247 w 338"/>
                  <a:gd name="T5" fmla="*/ 284 h 850"/>
                  <a:gd name="T6" fmla="*/ 313 w 338"/>
                  <a:gd name="T7" fmla="*/ 284 h 850"/>
                  <a:gd name="T8" fmla="*/ 338 w 338"/>
                  <a:gd name="T9" fmla="*/ 260 h 850"/>
                  <a:gd name="T10" fmla="*/ 338 w 338"/>
                  <a:gd name="T11" fmla="*/ 24 h 850"/>
                  <a:gd name="T12" fmla="*/ 313 w 338"/>
                  <a:gd name="T13" fmla="*/ 0 h 850"/>
                  <a:gd name="T14" fmla="*/ 25 w 338"/>
                  <a:gd name="T15" fmla="*/ 0 h 850"/>
                  <a:gd name="T16" fmla="*/ 0 w 338"/>
                  <a:gd name="T17" fmla="*/ 24 h 850"/>
                  <a:gd name="T18" fmla="*/ 0 w 338"/>
                  <a:gd name="T19" fmla="*/ 260 h 850"/>
                  <a:gd name="T20" fmla="*/ 25 w 338"/>
                  <a:gd name="T21" fmla="*/ 284 h 850"/>
                  <a:gd name="T22" fmla="*/ 92 w 338"/>
                  <a:gd name="T23" fmla="*/ 284 h 850"/>
                  <a:gd name="T24" fmla="*/ 138 w 338"/>
                  <a:gd name="T25" fmla="*/ 311 h 850"/>
                  <a:gd name="T26" fmla="*/ 146 w 338"/>
                  <a:gd name="T27" fmla="*/ 325 h 850"/>
                  <a:gd name="T28" fmla="*/ 160 w 338"/>
                  <a:gd name="T29" fmla="*/ 378 h 850"/>
                  <a:gd name="T30" fmla="*/ 160 w 338"/>
                  <a:gd name="T31" fmla="*/ 558 h 850"/>
                  <a:gd name="T32" fmla="*/ 142 w 338"/>
                  <a:gd name="T33" fmla="*/ 625 h 850"/>
                  <a:gd name="T34" fmla="*/ 134 w 338"/>
                  <a:gd name="T35" fmla="*/ 638 h 850"/>
                  <a:gd name="T36" fmla="*/ 114 w 338"/>
                  <a:gd name="T37" fmla="*/ 661 h 850"/>
                  <a:gd name="T38" fmla="*/ 70 w 338"/>
                  <a:gd name="T39" fmla="*/ 755 h 850"/>
                  <a:gd name="T40" fmla="*/ 158 w 338"/>
                  <a:gd name="T41" fmla="*/ 843 h 850"/>
                  <a:gd name="T42" fmla="*/ 269 w 338"/>
                  <a:gd name="T43" fmla="*/ 744 h 850"/>
                  <a:gd name="T44" fmla="*/ 225 w 338"/>
                  <a:gd name="T45" fmla="*/ 661 h 850"/>
                  <a:gd name="T46" fmla="*/ 204 w 338"/>
                  <a:gd name="T47" fmla="*/ 638 h 850"/>
                  <a:gd name="T48" fmla="*/ 196 w 338"/>
                  <a:gd name="T49" fmla="*/ 625 h 850"/>
                  <a:gd name="T50" fmla="*/ 179 w 338"/>
                  <a:gd name="T51" fmla="*/ 558 h 850"/>
                  <a:gd name="T52" fmla="*/ 179 w 338"/>
                  <a:gd name="T53" fmla="*/ 378 h 850"/>
                  <a:gd name="T54" fmla="*/ 193 w 338"/>
                  <a:gd name="T55" fmla="*/ 325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8" h="850">
                    <a:moveTo>
                      <a:pt x="193" y="325"/>
                    </a:moveTo>
                    <a:cubicBezTo>
                      <a:pt x="201" y="311"/>
                      <a:pt x="201" y="311"/>
                      <a:pt x="201" y="311"/>
                    </a:cubicBezTo>
                    <a:cubicBezTo>
                      <a:pt x="210" y="295"/>
                      <a:pt x="228" y="284"/>
                      <a:pt x="247" y="284"/>
                    </a:cubicBezTo>
                    <a:cubicBezTo>
                      <a:pt x="313" y="284"/>
                      <a:pt x="313" y="284"/>
                      <a:pt x="313" y="284"/>
                    </a:cubicBezTo>
                    <a:cubicBezTo>
                      <a:pt x="327" y="284"/>
                      <a:pt x="338" y="273"/>
                      <a:pt x="338" y="260"/>
                    </a:cubicBezTo>
                    <a:cubicBezTo>
                      <a:pt x="338" y="24"/>
                      <a:pt x="338" y="24"/>
                      <a:pt x="338" y="24"/>
                    </a:cubicBezTo>
                    <a:cubicBezTo>
                      <a:pt x="338" y="11"/>
                      <a:pt x="327" y="0"/>
                      <a:pt x="313" y="0"/>
                    </a:cubicBezTo>
                    <a:cubicBezTo>
                      <a:pt x="25" y="0"/>
                      <a:pt x="25" y="0"/>
                      <a:pt x="25" y="0"/>
                    </a:cubicBezTo>
                    <a:cubicBezTo>
                      <a:pt x="12" y="0"/>
                      <a:pt x="0" y="11"/>
                      <a:pt x="0" y="24"/>
                    </a:cubicBezTo>
                    <a:cubicBezTo>
                      <a:pt x="0" y="260"/>
                      <a:pt x="0" y="260"/>
                      <a:pt x="0" y="260"/>
                    </a:cubicBezTo>
                    <a:cubicBezTo>
                      <a:pt x="0" y="273"/>
                      <a:pt x="12" y="284"/>
                      <a:pt x="25" y="284"/>
                    </a:cubicBezTo>
                    <a:cubicBezTo>
                      <a:pt x="92" y="284"/>
                      <a:pt x="92" y="284"/>
                      <a:pt x="92" y="284"/>
                    </a:cubicBezTo>
                    <a:cubicBezTo>
                      <a:pt x="111" y="284"/>
                      <a:pt x="128" y="295"/>
                      <a:pt x="138" y="311"/>
                    </a:cubicBezTo>
                    <a:cubicBezTo>
                      <a:pt x="146" y="325"/>
                      <a:pt x="146" y="325"/>
                      <a:pt x="146" y="325"/>
                    </a:cubicBezTo>
                    <a:cubicBezTo>
                      <a:pt x="155" y="341"/>
                      <a:pt x="160" y="360"/>
                      <a:pt x="160" y="378"/>
                    </a:cubicBezTo>
                    <a:cubicBezTo>
                      <a:pt x="160" y="558"/>
                      <a:pt x="160" y="558"/>
                      <a:pt x="160" y="558"/>
                    </a:cubicBezTo>
                    <a:cubicBezTo>
                      <a:pt x="160" y="582"/>
                      <a:pt x="154" y="605"/>
                      <a:pt x="142" y="625"/>
                    </a:cubicBezTo>
                    <a:cubicBezTo>
                      <a:pt x="134" y="638"/>
                      <a:pt x="134" y="638"/>
                      <a:pt x="134" y="638"/>
                    </a:cubicBezTo>
                    <a:cubicBezTo>
                      <a:pt x="129" y="647"/>
                      <a:pt x="122" y="655"/>
                      <a:pt x="114" y="661"/>
                    </a:cubicBezTo>
                    <a:cubicBezTo>
                      <a:pt x="84" y="681"/>
                      <a:pt x="66" y="716"/>
                      <a:pt x="70" y="755"/>
                    </a:cubicBezTo>
                    <a:cubicBezTo>
                      <a:pt x="75" y="801"/>
                      <a:pt x="112" y="838"/>
                      <a:pt x="158" y="843"/>
                    </a:cubicBezTo>
                    <a:cubicBezTo>
                      <a:pt x="218" y="850"/>
                      <a:pt x="269" y="803"/>
                      <a:pt x="269" y="744"/>
                    </a:cubicBezTo>
                    <a:cubicBezTo>
                      <a:pt x="269" y="709"/>
                      <a:pt x="252" y="679"/>
                      <a:pt x="225" y="661"/>
                    </a:cubicBezTo>
                    <a:cubicBezTo>
                      <a:pt x="217" y="655"/>
                      <a:pt x="209" y="647"/>
                      <a:pt x="204" y="638"/>
                    </a:cubicBezTo>
                    <a:cubicBezTo>
                      <a:pt x="196" y="625"/>
                      <a:pt x="196" y="625"/>
                      <a:pt x="196" y="625"/>
                    </a:cubicBezTo>
                    <a:cubicBezTo>
                      <a:pt x="185" y="605"/>
                      <a:pt x="179" y="582"/>
                      <a:pt x="179" y="558"/>
                    </a:cubicBezTo>
                    <a:cubicBezTo>
                      <a:pt x="179" y="378"/>
                      <a:pt x="179" y="378"/>
                      <a:pt x="179" y="378"/>
                    </a:cubicBezTo>
                    <a:cubicBezTo>
                      <a:pt x="179" y="360"/>
                      <a:pt x="184" y="341"/>
                      <a:pt x="193" y="325"/>
                    </a:cubicBezTo>
                    <a:close/>
                  </a:path>
                </a:pathLst>
              </a:custGeom>
              <a:solidFill>
                <a:schemeClr val="accent1"/>
              </a:solidFill>
              <a:ln>
                <a:noFill/>
              </a:ln>
            </p:spPr>
            <p:txBody>
              <a:bodyPr vert="horz" wrap="square" lIns="65998" tIns="32999" rIns="65998" bIns="32999" numCol="1" anchor="t" anchorCtr="0" compatLnSpc="1"/>
              <a:lstStyle/>
              <a:p>
                <a:endParaRPr lang="en-US" sz="866"/>
              </a:p>
            </p:txBody>
          </p:sp>
          <p:sp>
            <p:nvSpPr>
              <p:cNvPr id="90" name="Inhaltsplatzhalter 4">
                <a:extLst>
                  <a:ext uri="{FF2B5EF4-FFF2-40B4-BE49-F238E27FC236}">
                    <a16:creationId xmlns:a16="http://schemas.microsoft.com/office/drawing/2014/main" id="{D2FC6B34-4559-46D4-BD0D-2954CE748D68}"/>
                  </a:ext>
                </a:extLst>
              </p:cNvPr>
              <p:cNvSpPr txBox="1"/>
              <p:nvPr/>
            </p:nvSpPr>
            <p:spPr>
              <a:xfrm>
                <a:off x="1869875" y="2169401"/>
                <a:ext cx="568724" cy="3626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00000"/>
                  </a:lnSpc>
                  <a:spcAft>
                    <a:spcPts val="866"/>
                  </a:spcAft>
                  <a:buNone/>
                </a:pPr>
                <a:r>
                  <a:rPr lang="en-US" sz="1011" b="1" dirty="0">
                    <a:latin typeface="微软雅黑" panose="020B0503020204020204" pitchFamily="34" charset="-122"/>
                    <a:ea typeface="微软雅黑" panose="020B0503020204020204" pitchFamily="34" charset="-122"/>
                  </a:rPr>
                  <a:t>02</a:t>
                </a:r>
                <a:endParaRPr lang="en-US" sz="794" dirty="0">
                  <a:latin typeface="微软雅黑" panose="020B0503020204020204" pitchFamily="34" charset="-122"/>
                  <a:ea typeface="微软雅黑" panose="020B0503020204020204" pitchFamily="34" charset="-122"/>
                </a:endParaRPr>
              </a:p>
            </p:txBody>
          </p:sp>
        </p:grpSp>
        <p:grpSp>
          <p:nvGrpSpPr>
            <p:cNvPr id="53" name="Group 82">
              <a:extLst>
                <a:ext uri="{FF2B5EF4-FFF2-40B4-BE49-F238E27FC236}">
                  <a16:creationId xmlns:a16="http://schemas.microsoft.com/office/drawing/2014/main" id="{DBC3918C-8B10-4644-8122-E32B26466304}"/>
                </a:ext>
              </a:extLst>
            </p:cNvPr>
            <p:cNvGrpSpPr/>
            <p:nvPr/>
          </p:nvGrpSpPr>
          <p:grpSpPr>
            <a:xfrm>
              <a:off x="7269103" y="1517187"/>
              <a:ext cx="365613" cy="681636"/>
              <a:chOff x="5794303" y="2196860"/>
              <a:chExt cx="697421" cy="1589289"/>
            </a:xfrm>
          </p:grpSpPr>
          <p:sp>
            <p:nvSpPr>
              <p:cNvPr id="87" name="Freeform 14">
                <a:extLst>
                  <a:ext uri="{FF2B5EF4-FFF2-40B4-BE49-F238E27FC236}">
                    <a16:creationId xmlns:a16="http://schemas.microsoft.com/office/drawing/2014/main" id="{A22C1F76-8ED6-4AA5-926A-978205ADB7B3}"/>
                  </a:ext>
                </a:extLst>
              </p:cNvPr>
              <p:cNvSpPr/>
              <p:nvPr/>
            </p:nvSpPr>
            <p:spPr bwMode="auto">
              <a:xfrm>
                <a:off x="5794303" y="2196860"/>
                <a:ext cx="697421" cy="1589289"/>
              </a:xfrm>
              <a:custGeom>
                <a:avLst/>
                <a:gdLst>
                  <a:gd name="T0" fmla="*/ 192 w 338"/>
                  <a:gd name="T1" fmla="*/ 325 h 770"/>
                  <a:gd name="T2" fmla="*/ 200 w 338"/>
                  <a:gd name="T3" fmla="*/ 311 h 770"/>
                  <a:gd name="T4" fmla="*/ 246 w 338"/>
                  <a:gd name="T5" fmla="*/ 285 h 770"/>
                  <a:gd name="T6" fmla="*/ 313 w 338"/>
                  <a:gd name="T7" fmla="*/ 285 h 770"/>
                  <a:gd name="T8" fmla="*/ 338 w 338"/>
                  <a:gd name="T9" fmla="*/ 260 h 770"/>
                  <a:gd name="T10" fmla="*/ 338 w 338"/>
                  <a:gd name="T11" fmla="*/ 25 h 770"/>
                  <a:gd name="T12" fmla="*/ 313 w 338"/>
                  <a:gd name="T13" fmla="*/ 0 h 770"/>
                  <a:gd name="T14" fmla="*/ 24 w 338"/>
                  <a:gd name="T15" fmla="*/ 0 h 770"/>
                  <a:gd name="T16" fmla="*/ 0 w 338"/>
                  <a:gd name="T17" fmla="*/ 25 h 770"/>
                  <a:gd name="T18" fmla="*/ 0 w 338"/>
                  <a:gd name="T19" fmla="*/ 260 h 770"/>
                  <a:gd name="T20" fmla="*/ 24 w 338"/>
                  <a:gd name="T21" fmla="*/ 285 h 770"/>
                  <a:gd name="T22" fmla="*/ 91 w 338"/>
                  <a:gd name="T23" fmla="*/ 285 h 770"/>
                  <a:gd name="T24" fmla="*/ 137 w 338"/>
                  <a:gd name="T25" fmla="*/ 311 h 770"/>
                  <a:gd name="T26" fmla="*/ 145 w 338"/>
                  <a:gd name="T27" fmla="*/ 325 h 770"/>
                  <a:gd name="T28" fmla="*/ 159 w 338"/>
                  <a:gd name="T29" fmla="*/ 379 h 770"/>
                  <a:gd name="T30" fmla="*/ 159 w 338"/>
                  <a:gd name="T31" fmla="*/ 478 h 770"/>
                  <a:gd name="T32" fmla="*/ 142 w 338"/>
                  <a:gd name="T33" fmla="*/ 545 h 770"/>
                  <a:gd name="T34" fmla="*/ 134 w 338"/>
                  <a:gd name="T35" fmla="*/ 558 h 770"/>
                  <a:gd name="T36" fmla="*/ 113 w 338"/>
                  <a:gd name="T37" fmla="*/ 581 h 770"/>
                  <a:gd name="T38" fmla="*/ 69 w 338"/>
                  <a:gd name="T39" fmla="*/ 675 h 770"/>
                  <a:gd name="T40" fmla="*/ 157 w 338"/>
                  <a:gd name="T41" fmla="*/ 763 h 770"/>
                  <a:gd name="T42" fmla="*/ 269 w 338"/>
                  <a:gd name="T43" fmla="*/ 664 h 770"/>
                  <a:gd name="T44" fmla="*/ 224 w 338"/>
                  <a:gd name="T45" fmla="*/ 581 h 770"/>
                  <a:gd name="T46" fmla="*/ 203 w 338"/>
                  <a:gd name="T47" fmla="*/ 558 h 770"/>
                  <a:gd name="T48" fmla="*/ 196 w 338"/>
                  <a:gd name="T49" fmla="*/ 545 h 770"/>
                  <a:gd name="T50" fmla="*/ 178 w 338"/>
                  <a:gd name="T51" fmla="*/ 478 h 770"/>
                  <a:gd name="T52" fmla="*/ 178 w 338"/>
                  <a:gd name="T53" fmla="*/ 379 h 770"/>
                  <a:gd name="T54" fmla="*/ 192 w 338"/>
                  <a:gd name="T55" fmla="*/ 32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8" h="770">
                    <a:moveTo>
                      <a:pt x="192" y="325"/>
                    </a:moveTo>
                    <a:cubicBezTo>
                      <a:pt x="200" y="311"/>
                      <a:pt x="200" y="311"/>
                      <a:pt x="200" y="311"/>
                    </a:cubicBezTo>
                    <a:cubicBezTo>
                      <a:pt x="210" y="295"/>
                      <a:pt x="227" y="285"/>
                      <a:pt x="246" y="285"/>
                    </a:cubicBezTo>
                    <a:cubicBezTo>
                      <a:pt x="313" y="285"/>
                      <a:pt x="313" y="285"/>
                      <a:pt x="313" y="285"/>
                    </a:cubicBezTo>
                    <a:cubicBezTo>
                      <a:pt x="326" y="285"/>
                      <a:pt x="338" y="274"/>
                      <a:pt x="338" y="260"/>
                    </a:cubicBezTo>
                    <a:cubicBezTo>
                      <a:pt x="338" y="25"/>
                      <a:pt x="338" y="25"/>
                      <a:pt x="338" y="25"/>
                    </a:cubicBezTo>
                    <a:cubicBezTo>
                      <a:pt x="338" y="11"/>
                      <a:pt x="326" y="0"/>
                      <a:pt x="313" y="0"/>
                    </a:cubicBezTo>
                    <a:cubicBezTo>
                      <a:pt x="24" y="0"/>
                      <a:pt x="24" y="0"/>
                      <a:pt x="24" y="0"/>
                    </a:cubicBezTo>
                    <a:cubicBezTo>
                      <a:pt x="11" y="0"/>
                      <a:pt x="0" y="11"/>
                      <a:pt x="0" y="25"/>
                    </a:cubicBezTo>
                    <a:cubicBezTo>
                      <a:pt x="0" y="260"/>
                      <a:pt x="0" y="260"/>
                      <a:pt x="0" y="260"/>
                    </a:cubicBezTo>
                    <a:cubicBezTo>
                      <a:pt x="0" y="274"/>
                      <a:pt x="11" y="285"/>
                      <a:pt x="24" y="285"/>
                    </a:cubicBezTo>
                    <a:cubicBezTo>
                      <a:pt x="91" y="285"/>
                      <a:pt x="91" y="285"/>
                      <a:pt x="91" y="285"/>
                    </a:cubicBezTo>
                    <a:cubicBezTo>
                      <a:pt x="110" y="285"/>
                      <a:pt x="128" y="295"/>
                      <a:pt x="137" y="311"/>
                    </a:cubicBezTo>
                    <a:cubicBezTo>
                      <a:pt x="145" y="325"/>
                      <a:pt x="145" y="325"/>
                      <a:pt x="145" y="325"/>
                    </a:cubicBezTo>
                    <a:cubicBezTo>
                      <a:pt x="154" y="341"/>
                      <a:pt x="159" y="360"/>
                      <a:pt x="159" y="379"/>
                    </a:cubicBezTo>
                    <a:cubicBezTo>
                      <a:pt x="159" y="478"/>
                      <a:pt x="159" y="478"/>
                      <a:pt x="159" y="478"/>
                    </a:cubicBezTo>
                    <a:cubicBezTo>
                      <a:pt x="159" y="502"/>
                      <a:pt x="153" y="525"/>
                      <a:pt x="142" y="545"/>
                    </a:cubicBezTo>
                    <a:cubicBezTo>
                      <a:pt x="134" y="558"/>
                      <a:pt x="134" y="558"/>
                      <a:pt x="134" y="558"/>
                    </a:cubicBezTo>
                    <a:cubicBezTo>
                      <a:pt x="129" y="567"/>
                      <a:pt x="122" y="575"/>
                      <a:pt x="113" y="581"/>
                    </a:cubicBezTo>
                    <a:cubicBezTo>
                      <a:pt x="83" y="601"/>
                      <a:pt x="65" y="636"/>
                      <a:pt x="69" y="675"/>
                    </a:cubicBezTo>
                    <a:cubicBezTo>
                      <a:pt x="74" y="721"/>
                      <a:pt x="111" y="758"/>
                      <a:pt x="157" y="763"/>
                    </a:cubicBezTo>
                    <a:cubicBezTo>
                      <a:pt x="217" y="770"/>
                      <a:pt x="269" y="723"/>
                      <a:pt x="269" y="664"/>
                    </a:cubicBezTo>
                    <a:cubicBezTo>
                      <a:pt x="269" y="629"/>
                      <a:pt x="251" y="599"/>
                      <a:pt x="224" y="581"/>
                    </a:cubicBezTo>
                    <a:cubicBezTo>
                      <a:pt x="216" y="575"/>
                      <a:pt x="209" y="567"/>
                      <a:pt x="203" y="558"/>
                    </a:cubicBezTo>
                    <a:cubicBezTo>
                      <a:pt x="196" y="545"/>
                      <a:pt x="196" y="545"/>
                      <a:pt x="196" y="545"/>
                    </a:cubicBezTo>
                    <a:cubicBezTo>
                      <a:pt x="184" y="525"/>
                      <a:pt x="178" y="502"/>
                      <a:pt x="178" y="478"/>
                    </a:cubicBezTo>
                    <a:cubicBezTo>
                      <a:pt x="178" y="379"/>
                      <a:pt x="178" y="379"/>
                      <a:pt x="178" y="379"/>
                    </a:cubicBezTo>
                    <a:cubicBezTo>
                      <a:pt x="178" y="360"/>
                      <a:pt x="183" y="341"/>
                      <a:pt x="192" y="325"/>
                    </a:cubicBezTo>
                    <a:close/>
                  </a:path>
                </a:pathLst>
              </a:custGeom>
              <a:solidFill>
                <a:schemeClr val="accent3"/>
              </a:solidFill>
              <a:ln>
                <a:noFill/>
              </a:ln>
            </p:spPr>
            <p:txBody>
              <a:bodyPr vert="horz" wrap="square" lIns="65998" tIns="32999" rIns="65998" bIns="32999" numCol="1" anchor="t" anchorCtr="0" compatLnSpc="1"/>
              <a:lstStyle/>
              <a:p>
                <a:endParaRPr lang="en-US" sz="866"/>
              </a:p>
            </p:txBody>
          </p:sp>
          <p:sp>
            <p:nvSpPr>
              <p:cNvPr id="88" name="Inhaltsplatzhalter 4">
                <a:extLst>
                  <a:ext uri="{FF2B5EF4-FFF2-40B4-BE49-F238E27FC236}">
                    <a16:creationId xmlns:a16="http://schemas.microsoft.com/office/drawing/2014/main" id="{8EB8492B-6E03-40D9-9E81-D5E9A0EC21EC}"/>
                  </a:ext>
                </a:extLst>
              </p:cNvPr>
              <p:cNvSpPr txBox="1"/>
              <p:nvPr/>
            </p:nvSpPr>
            <p:spPr>
              <a:xfrm>
                <a:off x="5858654" y="2301452"/>
                <a:ext cx="568723" cy="3626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00000"/>
                  </a:lnSpc>
                  <a:spcAft>
                    <a:spcPts val="866"/>
                  </a:spcAft>
                  <a:buNone/>
                </a:pPr>
                <a:r>
                  <a:rPr lang="en-US" sz="1011" b="1" dirty="0">
                    <a:latin typeface="微软雅黑" panose="020B0503020204020204" pitchFamily="34" charset="-122"/>
                    <a:ea typeface="微软雅黑" panose="020B0503020204020204" pitchFamily="34" charset="-122"/>
                  </a:rPr>
                  <a:t>03</a:t>
                </a:r>
              </a:p>
            </p:txBody>
          </p:sp>
        </p:grpSp>
        <p:grpSp>
          <p:nvGrpSpPr>
            <p:cNvPr id="54" name="Group 83">
              <a:extLst>
                <a:ext uri="{FF2B5EF4-FFF2-40B4-BE49-F238E27FC236}">
                  <a16:creationId xmlns:a16="http://schemas.microsoft.com/office/drawing/2014/main" id="{FAD61B26-CAB4-483F-B1E3-AD64701DF12D}"/>
                </a:ext>
              </a:extLst>
            </p:cNvPr>
            <p:cNvGrpSpPr/>
            <p:nvPr/>
          </p:nvGrpSpPr>
          <p:grpSpPr>
            <a:xfrm>
              <a:off x="8327932" y="1436569"/>
              <a:ext cx="365613" cy="762254"/>
              <a:chOff x="7814062" y="2008893"/>
              <a:chExt cx="697421" cy="1777256"/>
            </a:xfrm>
          </p:grpSpPr>
          <p:sp>
            <p:nvSpPr>
              <p:cNvPr id="85" name="Freeform 10">
                <a:extLst>
                  <a:ext uri="{FF2B5EF4-FFF2-40B4-BE49-F238E27FC236}">
                    <a16:creationId xmlns:a16="http://schemas.microsoft.com/office/drawing/2014/main" id="{A9AE53BC-AD91-4434-B8F4-4B9D62483BD0}"/>
                  </a:ext>
                </a:extLst>
              </p:cNvPr>
              <p:cNvSpPr/>
              <p:nvPr/>
            </p:nvSpPr>
            <p:spPr bwMode="auto">
              <a:xfrm>
                <a:off x="7814062" y="2008893"/>
                <a:ext cx="697421" cy="1777256"/>
              </a:xfrm>
              <a:custGeom>
                <a:avLst/>
                <a:gdLst>
                  <a:gd name="T0" fmla="*/ 192 w 338"/>
                  <a:gd name="T1" fmla="*/ 325 h 861"/>
                  <a:gd name="T2" fmla="*/ 200 w 338"/>
                  <a:gd name="T3" fmla="*/ 312 h 861"/>
                  <a:gd name="T4" fmla="*/ 246 w 338"/>
                  <a:gd name="T5" fmla="*/ 285 h 861"/>
                  <a:gd name="T6" fmla="*/ 313 w 338"/>
                  <a:gd name="T7" fmla="*/ 285 h 861"/>
                  <a:gd name="T8" fmla="*/ 338 w 338"/>
                  <a:gd name="T9" fmla="*/ 260 h 861"/>
                  <a:gd name="T10" fmla="*/ 338 w 338"/>
                  <a:gd name="T11" fmla="*/ 25 h 861"/>
                  <a:gd name="T12" fmla="*/ 313 w 338"/>
                  <a:gd name="T13" fmla="*/ 0 h 861"/>
                  <a:gd name="T14" fmla="*/ 25 w 338"/>
                  <a:gd name="T15" fmla="*/ 0 h 861"/>
                  <a:gd name="T16" fmla="*/ 0 w 338"/>
                  <a:gd name="T17" fmla="*/ 25 h 861"/>
                  <a:gd name="T18" fmla="*/ 0 w 338"/>
                  <a:gd name="T19" fmla="*/ 260 h 861"/>
                  <a:gd name="T20" fmla="*/ 25 w 338"/>
                  <a:gd name="T21" fmla="*/ 285 h 861"/>
                  <a:gd name="T22" fmla="*/ 91 w 338"/>
                  <a:gd name="T23" fmla="*/ 285 h 861"/>
                  <a:gd name="T24" fmla="*/ 137 w 338"/>
                  <a:gd name="T25" fmla="*/ 312 h 861"/>
                  <a:gd name="T26" fmla="*/ 145 w 338"/>
                  <a:gd name="T27" fmla="*/ 325 h 861"/>
                  <a:gd name="T28" fmla="*/ 159 w 338"/>
                  <a:gd name="T29" fmla="*/ 379 h 861"/>
                  <a:gd name="T30" fmla="*/ 159 w 338"/>
                  <a:gd name="T31" fmla="*/ 569 h 861"/>
                  <a:gd name="T32" fmla="*/ 142 w 338"/>
                  <a:gd name="T33" fmla="*/ 636 h 861"/>
                  <a:gd name="T34" fmla="*/ 134 w 338"/>
                  <a:gd name="T35" fmla="*/ 649 h 861"/>
                  <a:gd name="T36" fmla="*/ 113 w 338"/>
                  <a:gd name="T37" fmla="*/ 672 h 861"/>
                  <a:gd name="T38" fmla="*/ 69 w 338"/>
                  <a:gd name="T39" fmla="*/ 766 h 861"/>
                  <a:gd name="T40" fmla="*/ 157 w 338"/>
                  <a:gd name="T41" fmla="*/ 854 h 861"/>
                  <a:gd name="T42" fmla="*/ 269 w 338"/>
                  <a:gd name="T43" fmla="*/ 755 h 861"/>
                  <a:gd name="T44" fmla="*/ 224 w 338"/>
                  <a:gd name="T45" fmla="*/ 672 h 861"/>
                  <a:gd name="T46" fmla="*/ 204 w 338"/>
                  <a:gd name="T47" fmla="*/ 649 h 861"/>
                  <a:gd name="T48" fmla="*/ 196 w 338"/>
                  <a:gd name="T49" fmla="*/ 636 h 861"/>
                  <a:gd name="T50" fmla="*/ 178 w 338"/>
                  <a:gd name="T51" fmla="*/ 569 h 861"/>
                  <a:gd name="T52" fmla="*/ 178 w 338"/>
                  <a:gd name="T53" fmla="*/ 379 h 861"/>
                  <a:gd name="T54" fmla="*/ 192 w 338"/>
                  <a:gd name="T55" fmla="*/ 325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8" h="861">
                    <a:moveTo>
                      <a:pt x="192" y="325"/>
                    </a:moveTo>
                    <a:cubicBezTo>
                      <a:pt x="200" y="312"/>
                      <a:pt x="200" y="312"/>
                      <a:pt x="200" y="312"/>
                    </a:cubicBezTo>
                    <a:cubicBezTo>
                      <a:pt x="210" y="295"/>
                      <a:pt x="227" y="285"/>
                      <a:pt x="246" y="285"/>
                    </a:cubicBezTo>
                    <a:cubicBezTo>
                      <a:pt x="313" y="285"/>
                      <a:pt x="313" y="285"/>
                      <a:pt x="313" y="285"/>
                    </a:cubicBezTo>
                    <a:cubicBezTo>
                      <a:pt x="326" y="285"/>
                      <a:pt x="338" y="274"/>
                      <a:pt x="338" y="260"/>
                    </a:cubicBezTo>
                    <a:cubicBezTo>
                      <a:pt x="338" y="25"/>
                      <a:pt x="338" y="25"/>
                      <a:pt x="338" y="25"/>
                    </a:cubicBezTo>
                    <a:cubicBezTo>
                      <a:pt x="338" y="11"/>
                      <a:pt x="326" y="0"/>
                      <a:pt x="313" y="0"/>
                    </a:cubicBezTo>
                    <a:cubicBezTo>
                      <a:pt x="25" y="0"/>
                      <a:pt x="25" y="0"/>
                      <a:pt x="25" y="0"/>
                    </a:cubicBezTo>
                    <a:cubicBezTo>
                      <a:pt x="11" y="0"/>
                      <a:pt x="0" y="11"/>
                      <a:pt x="0" y="25"/>
                    </a:cubicBezTo>
                    <a:cubicBezTo>
                      <a:pt x="0" y="260"/>
                      <a:pt x="0" y="260"/>
                      <a:pt x="0" y="260"/>
                    </a:cubicBezTo>
                    <a:cubicBezTo>
                      <a:pt x="0" y="274"/>
                      <a:pt x="11" y="285"/>
                      <a:pt x="25" y="285"/>
                    </a:cubicBezTo>
                    <a:cubicBezTo>
                      <a:pt x="91" y="285"/>
                      <a:pt x="91" y="285"/>
                      <a:pt x="91" y="285"/>
                    </a:cubicBezTo>
                    <a:cubicBezTo>
                      <a:pt x="110" y="285"/>
                      <a:pt x="128" y="295"/>
                      <a:pt x="137" y="312"/>
                    </a:cubicBezTo>
                    <a:cubicBezTo>
                      <a:pt x="145" y="325"/>
                      <a:pt x="145" y="325"/>
                      <a:pt x="145" y="325"/>
                    </a:cubicBezTo>
                    <a:cubicBezTo>
                      <a:pt x="154" y="342"/>
                      <a:pt x="159" y="360"/>
                      <a:pt x="159" y="379"/>
                    </a:cubicBezTo>
                    <a:cubicBezTo>
                      <a:pt x="159" y="569"/>
                      <a:pt x="159" y="569"/>
                      <a:pt x="159" y="569"/>
                    </a:cubicBezTo>
                    <a:cubicBezTo>
                      <a:pt x="159" y="593"/>
                      <a:pt x="153" y="616"/>
                      <a:pt x="142" y="636"/>
                    </a:cubicBezTo>
                    <a:cubicBezTo>
                      <a:pt x="134" y="649"/>
                      <a:pt x="134" y="649"/>
                      <a:pt x="134" y="649"/>
                    </a:cubicBezTo>
                    <a:cubicBezTo>
                      <a:pt x="129" y="658"/>
                      <a:pt x="122" y="666"/>
                      <a:pt x="113" y="672"/>
                    </a:cubicBezTo>
                    <a:cubicBezTo>
                      <a:pt x="83" y="692"/>
                      <a:pt x="65" y="727"/>
                      <a:pt x="69" y="766"/>
                    </a:cubicBezTo>
                    <a:cubicBezTo>
                      <a:pt x="74" y="812"/>
                      <a:pt x="111" y="849"/>
                      <a:pt x="157" y="854"/>
                    </a:cubicBezTo>
                    <a:cubicBezTo>
                      <a:pt x="218" y="861"/>
                      <a:pt x="269" y="814"/>
                      <a:pt x="269" y="755"/>
                    </a:cubicBezTo>
                    <a:cubicBezTo>
                      <a:pt x="269" y="720"/>
                      <a:pt x="251" y="690"/>
                      <a:pt x="224" y="672"/>
                    </a:cubicBezTo>
                    <a:cubicBezTo>
                      <a:pt x="216" y="666"/>
                      <a:pt x="209" y="658"/>
                      <a:pt x="204" y="649"/>
                    </a:cubicBezTo>
                    <a:cubicBezTo>
                      <a:pt x="196" y="636"/>
                      <a:pt x="196" y="636"/>
                      <a:pt x="196" y="636"/>
                    </a:cubicBezTo>
                    <a:cubicBezTo>
                      <a:pt x="184" y="616"/>
                      <a:pt x="178" y="593"/>
                      <a:pt x="178" y="569"/>
                    </a:cubicBezTo>
                    <a:cubicBezTo>
                      <a:pt x="178" y="379"/>
                      <a:pt x="178" y="379"/>
                      <a:pt x="178" y="379"/>
                    </a:cubicBezTo>
                    <a:cubicBezTo>
                      <a:pt x="178" y="360"/>
                      <a:pt x="183" y="342"/>
                      <a:pt x="192" y="325"/>
                    </a:cubicBezTo>
                    <a:close/>
                  </a:path>
                </a:pathLst>
              </a:custGeom>
              <a:solidFill>
                <a:schemeClr val="accent4"/>
              </a:solidFill>
              <a:ln>
                <a:noFill/>
              </a:ln>
            </p:spPr>
            <p:txBody>
              <a:bodyPr vert="horz" wrap="square" lIns="65998" tIns="32999" rIns="65998" bIns="32999" numCol="1" anchor="t" anchorCtr="0" compatLnSpc="1"/>
              <a:lstStyle/>
              <a:p>
                <a:endParaRPr lang="en-US" sz="866"/>
              </a:p>
            </p:txBody>
          </p:sp>
          <p:sp>
            <p:nvSpPr>
              <p:cNvPr id="86" name="Inhaltsplatzhalter 4">
                <a:extLst>
                  <a:ext uri="{FF2B5EF4-FFF2-40B4-BE49-F238E27FC236}">
                    <a16:creationId xmlns:a16="http://schemas.microsoft.com/office/drawing/2014/main" id="{D7854D58-3A4B-43A0-85AD-8098FD314A87}"/>
                  </a:ext>
                </a:extLst>
              </p:cNvPr>
              <p:cNvSpPr txBox="1"/>
              <p:nvPr/>
            </p:nvSpPr>
            <p:spPr>
              <a:xfrm>
                <a:off x="7878413" y="2122555"/>
                <a:ext cx="568723" cy="3626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00000"/>
                  </a:lnSpc>
                  <a:spcAft>
                    <a:spcPts val="866"/>
                  </a:spcAft>
                  <a:buNone/>
                </a:pPr>
                <a:r>
                  <a:rPr lang="en-US" sz="1011" b="1" dirty="0">
                    <a:latin typeface="微软雅黑" panose="020B0503020204020204" pitchFamily="34" charset="-122"/>
                    <a:ea typeface="微软雅黑" panose="020B0503020204020204" pitchFamily="34" charset="-122"/>
                  </a:rPr>
                  <a:t>04</a:t>
                </a:r>
              </a:p>
            </p:txBody>
          </p:sp>
        </p:grpSp>
        <p:grpSp>
          <p:nvGrpSpPr>
            <p:cNvPr id="55" name="Group 85">
              <a:extLst>
                <a:ext uri="{FF2B5EF4-FFF2-40B4-BE49-F238E27FC236}">
                  <a16:creationId xmlns:a16="http://schemas.microsoft.com/office/drawing/2014/main" id="{CE524476-9348-49FF-8533-846FDE99B4A6}"/>
                </a:ext>
              </a:extLst>
            </p:cNvPr>
            <p:cNvGrpSpPr/>
            <p:nvPr/>
          </p:nvGrpSpPr>
          <p:grpSpPr>
            <a:xfrm>
              <a:off x="9493380" y="1349836"/>
              <a:ext cx="366292" cy="848988"/>
              <a:chOff x="9688407" y="1806667"/>
              <a:chExt cx="698717" cy="1979482"/>
            </a:xfrm>
          </p:grpSpPr>
          <p:grpSp>
            <p:nvGrpSpPr>
              <p:cNvPr id="81" name="Group 45">
                <a:extLst>
                  <a:ext uri="{FF2B5EF4-FFF2-40B4-BE49-F238E27FC236}">
                    <a16:creationId xmlns:a16="http://schemas.microsoft.com/office/drawing/2014/main" id="{A8908EB1-896E-4E31-AC20-F1CFBD7CD662}"/>
                  </a:ext>
                </a:extLst>
              </p:cNvPr>
              <p:cNvGrpSpPr/>
              <p:nvPr/>
            </p:nvGrpSpPr>
            <p:grpSpPr>
              <a:xfrm>
                <a:off x="9688407" y="1806667"/>
                <a:ext cx="698717" cy="1979482"/>
                <a:chOff x="9165856" y="1806667"/>
                <a:chExt cx="698717" cy="1979482"/>
              </a:xfrm>
            </p:grpSpPr>
            <p:sp>
              <p:nvSpPr>
                <p:cNvPr id="83" name="Freeform 5">
                  <a:extLst>
                    <a:ext uri="{FF2B5EF4-FFF2-40B4-BE49-F238E27FC236}">
                      <a16:creationId xmlns:a16="http://schemas.microsoft.com/office/drawing/2014/main" id="{29155666-A5EB-4BDD-B010-74D0ED657110}"/>
                    </a:ext>
                  </a:extLst>
                </p:cNvPr>
                <p:cNvSpPr/>
                <p:nvPr/>
              </p:nvSpPr>
              <p:spPr bwMode="auto">
                <a:xfrm>
                  <a:off x="9165856" y="1806667"/>
                  <a:ext cx="698717" cy="1979482"/>
                </a:xfrm>
                <a:custGeom>
                  <a:avLst/>
                  <a:gdLst>
                    <a:gd name="T0" fmla="*/ 192 w 338"/>
                    <a:gd name="T1" fmla="*/ 325 h 959"/>
                    <a:gd name="T2" fmla="*/ 200 w 338"/>
                    <a:gd name="T3" fmla="*/ 311 h 959"/>
                    <a:gd name="T4" fmla="*/ 246 w 338"/>
                    <a:gd name="T5" fmla="*/ 284 h 959"/>
                    <a:gd name="T6" fmla="*/ 313 w 338"/>
                    <a:gd name="T7" fmla="*/ 284 h 959"/>
                    <a:gd name="T8" fmla="*/ 338 w 338"/>
                    <a:gd name="T9" fmla="*/ 260 h 959"/>
                    <a:gd name="T10" fmla="*/ 338 w 338"/>
                    <a:gd name="T11" fmla="*/ 24 h 959"/>
                    <a:gd name="T12" fmla="*/ 313 w 338"/>
                    <a:gd name="T13" fmla="*/ 0 h 959"/>
                    <a:gd name="T14" fmla="*/ 25 w 338"/>
                    <a:gd name="T15" fmla="*/ 0 h 959"/>
                    <a:gd name="T16" fmla="*/ 0 w 338"/>
                    <a:gd name="T17" fmla="*/ 24 h 959"/>
                    <a:gd name="T18" fmla="*/ 0 w 338"/>
                    <a:gd name="T19" fmla="*/ 260 h 959"/>
                    <a:gd name="T20" fmla="*/ 25 w 338"/>
                    <a:gd name="T21" fmla="*/ 284 h 959"/>
                    <a:gd name="T22" fmla="*/ 91 w 338"/>
                    <a:gd name="T23" fmla="*/ 284 h 959"/>
                    <a:gd name="T24" fmla="*/ 137 w 338"/>
                    <a:gd name="T25" fmla="*/ 311 h 959"/>
                    <a:gd name="T26" fmla="*/ 145 w 338"/>
                    <a:gd name="T27" fmla="*/ 325 h 959"/>
                    <a:gd name="T28" fmla="*/ 160 w 338"/>
                    <a:gd name="T29" fmla="*/ 378 h 959"/>
                    <a:gd name="T30" fmla="*/ 160 w 338"/>
                    <a:gd name="T31" fmla="*/ 667 h 959"/>
                    <a:gd name="T32" fmla="*/ 142 w 338"/>
                    <a:gd name="T33" fmla="*/ 734 h 959"/>
                    <a:gd name="T34" fmla="*/ 134 w 338"/>
                    <a:gd name="T35" fmla="*/ 747 h 959"/>
                    <a:gd name="T36" fmla="*/ 113 w 338"/>
                    <a:gd name="T37" fmla="*/ 770 h 959"/>
                    <a:gd name="T38" fmla="*/ 69 w 338"/>
                    <a:gd name="T39" fmla="*/ 864 h 959"/>
                    <a:gd name="T40" fmla="*/ 157 w 338"/>
                    <a:gd name="T41" fmla="*/ 952 h 959"/>
                    <a:gd name="T42" fmla="*/ 269 w 338"/>
                    <a:gd name="T43" fmla="*/ 853 h 959"/>
                    <a:gd name="T44" fmla="*/ 225 w 338"/>
                    <a:gd name="T45" fmla="*/ 770 h 959"/>
                    <a:gd name="T46" fmla="*/ 204 w 338"/>
                    <a:gd name="T47" fmla="*/ 747 h 959"/>
                    <a:gd name="T48" fmla="*/ 196 w 338"/>
                    <a:gd name="T49" fmla="*/ 734 h 959"/>
                    <a:gd name="T50" fmla="*/ 178 w 338"/>
                    <a:gd name="T51" fmla="*/ 667 h 959"/>
                    <a:gd name="T52" fmla="*/ 178 w 338"/>
                    <a:gd name="T53" fmla="*/ 378 h 959"/>
                    <a:gd name="T54" fmla="*/ 192 w 338"/>
                    <a:gd name="T55" fmla="*/ 325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8" h="959">
                      <a:moveTo>
                        <a:pt x="192" y="325"/>
                      </a:moveTo>
                      <a:cubicBezTo>
                        <a:pt x="200" y="311"/>
                        <a:pt x="200" y="311"/>
                        <a:pt x="200" y="311"/>
                      </a:cubicBezTo>
                      <a:cubicBezTo>
                        <a:pt x="210" y="295"/>
                        <a:pt x="227" y="284"/>
                        <a:pt x="246" y="284"/>
                      </a:cubicBezTo>
                      <a:cubicBezTo>
                        <a:pt x="313" y="284"/>
                        <a:pt x="313" y="284"/>
                        <a:pt x="313" y="284"/>
                      </a:cubicBezTo>
                      <a:cubicBezTo>
                        <a:pt x="327" y="284"/>
                        <a:pt x="338" y="273"/>
                        <a:pt x="338" y="260"/>
                      </a:cubicBezTo>
                      <a:cubicBezTo>
                        <a:pt x="338" y="24"/>
                        <a:pt x="338" y="24"/>
                        <a:pt x="338" y="24"/>
                      </a:cubicBezTo>
                      <a:cubicBezTo>
                        <a:pt x="338" y="11"/>
                        <a:pt x="327" y="0"/>
                        <a:pt x="313" y="0"/>
                      </a:cubicBezTo>
                      <a:cubicBezTo>
                        <a:pt x="25" y="0"/>
                        <a:pt x="25" y="0"/>
                        <a:pt x="25" y="0"/>
                      </a:cubicBezTo>
                      <a:cubicBezTo>
                        <a:pt x="11" y="0"/>
                        <a:pt x="0" y="11"/>
                        <a:pt x="0" y="24"/>
                      </a:cubicBezTo>
                      <a:cubicBezTo>
                        <a:pt x="0" y="260"/>
                        <a:pt x="0" y="260"/>
                        <a:pt x="0" y="260"/>
                      </a:cubicBezTo>
                      <a:cubicBezTo>
                        <a:pt x="0" y="273"/>
                        <a:pt x="11" y="284"/>
                        <a:pt x="25" y="284"/>
                      </a:cubicBezTo>
                      <a:cubicBezTo>
                        <a:pt x="91" y="284"/>
                        <a:pt x="91" y="284"/>
                        <a:pt x="91" y="284"/>
                      </a:cubicBezTo>
                      <a:cubicBezTo>
                        <a:pt x="110" y="284"/>
                        <a:pt x="128" y="295"/>
                        <a:pt x="137" y="311"/>
                      </a:cubicBezTo>
                      <a:cubicBezTo>
                        <a:pt x="145" y="325"/>
                        <a:pt x="145" y="325"/>
                        <a:pt x="145" y="325"/>
                      </a:cubicBezTo>
                      <a:cubicBezTo>
                        <a:pt x="155" y="341"/>
                        <a:pt x="160" y="360"/>
                        <a:pt x="160" y="378"/>
                      </a:cubicBezTo>
                      <a:cubicBezTo>
                        <a:pt x="160" y="667"/>
                        <a:pt x="160" y="667"/>
                        <a:pt x="160" y="667"/>
                      </a:cubicBezTo>
                      <a:cubicBezTo>
                        <a:pt x="160" y="691"/>
                        <a:pt x="153" y="714"/>
                        <a:pt x="142" y="734"/>
                      </a:cubicBezTo>
                      <a:cubicBezTo>
                        <a:pt x="134" y="747"/>
                        <a:pt x="134" y="747"/>
                        <a:pt x="134" y="747"/>
                      </a:cubicBezTo>
                      <a:cubicBezTo>
                        <a:pt x="129" y="756"/>
                        <a:pt x="122" y="764"/>
                        <a:pt x="113" y="770"/>
                      </a:cubicBezTo>
                      <a:cubicBezTo>
                        <a:pt x="84" y="790"/>
                        <a:pt x="65" y="825"/>
                        <a:pt x="69" y="864"/>
                      </a:cubicBezTo>
                      <a:cubicBezTo>
                        <a:pt x="74" y="910"/>
                        <a:pt x="111" y="947"/>
                        <a:pt x="157" y="952"/>
                      </a:cubicBezTo>
                      <a:cubicBezTo>
                        <a:pt x="218" y="959"/>
                        <a:pt x="269" y="912"/>
                        <a:pt x="269" y="853"/>
                      </a:cubicBezTo>
                      <a:cubicBezTo>
                        <a:pt x="269" y="818"/>
                        <a:pt x="251" y="788"/>
                        <a:pt x="225" y="770"/>
                      </a:cubicBezTo>
                      <a:cubicBezTo>
                        <a:pt x="216" y="764"/>
                        <a:pt x="209" y="756"/>
                        <a:pt x="204" y="747"/>
                      </a:cubicBezTo>
                      <a:cubicBezTo>
                        <a:pt x="196" y="734"/>
                        <a:pt x="196" y="734"/>
                        <a:pt x="196" y="734"/>
                      </a:cubicBezTo>
                      <a:cubicBezTo>
                        <a:pt x="184" y="714"/>
                        <a:pt x="178" y="691"/>
                        <a:pt x="178" y="667"/>
                      </a:cubicBezTo>
                      <a:cubicBezTo>
                        <a:pt x="178" y="378"/>
                        <a:pt x="178" y="378"/>
                        <a:pt x="178" y="378"/>
                      </a:cubicBezTo>
                      <a:cubicBezTo>
                        <a:pt x="178" y="360"/>
                        <a:pt x="183" y="341"/>
                        <a:pt x="192" y="325"/>
                      </a:cubicBezTo>
                      <a:close/>
                    </a:path>
                  </a:pathLst>
                </a:custGeom>
                <a:solidFill>
                  <a:schemeClr val="accent5"/>
                </a:solidFill>
                <a:ln>
                  <a:noFill/>
                </a:ln>
              </p:spPr>
              <p:txBody>
                <a:bodyPr vert="horz" wrap="square" lIns="65998" tIns="32999" rIns="65998" bIns="32999" numCol="1" anchor="t" anchorCtr="0" compatLnSpc="1"/>
                <a:lstStyle/>
                <a:p>
                  <a:endParaRPr lang="en-US" sz="866"/>
                </a:p>
              </p:txBody>
            </p:sp>
            <p:sp>
              <p:nvSpPr>
                <p:cNvPr id="84" name="Oval 6">
                  <a:extLst>
                    <a:ext uri="{FF2B5EF4-FFF2-40B4-BE49-F238E27FC236}">
                      <a16:creationId xmlns:a16="http://schemas.microsoft.com/office/drawing/2014/main" id="{4A94908E-16E0-4934-9519-349C0FFC96EE}"/>
                    </a:ext>
                  </a:extLst>
                </p:cNvPr>
                <p:cNvSpPr>
                  <a:spLocks noChangeArrowheads="1"/>
                </p:cNvSpPr>
                <p:nvPr/>
              </p:nvSpPr>
              <p:spPr bwMode="auto">
                <a:xfrm>
                  <a:off x="9308451" y="3360956"/>
                  <a:ext cx="413527" cy="413527"/>
                </a:xfrm>
                <a:prstGeom prst="ellipse">
                  <a:avLst/>
                </a:prstGeom>
                <a:solidFill>
                  <a:schemeClr val="accent5"/>
                </a:solidFill>
                <a:ln>
                  <a:noFill/>
                </a:ln>
              </p:spPr>
              <p:txBody>
                <a:bodyPr vert="horz" wrap="square" lIns="65998" tIns="32999" rIns="65998" bIns="32999" numCol="1" anchor="t" anchorCtr="0" compatLnSpc="1"/>
                <a:lstStyle/>
                <a:p>
                  <a:endParaRPr lang="en-US" sz="866"/>
                </a:p>
              </p:txBody>
            </p:sp>
          </p:grpSp>
          <p:sp>
            <p:nvSpPr>
              <p:cNvPr id="82" name="Inhaltsplatzhalter 4">
                <a:extLst>
                  <a:ext uri="{FF2B5EF4-FFF2-40B4-BE49-F238E27FC236}">
                    <a16:creationId xmlns:a16="http://schemas.microsoft.com/office/drawing/2014/main" id="{E6DF0D3D-C030-4570-A750-4EB34FB57E3E}"/>
                  </a:ext>
                </a:extLst>
              </p:cNvPr>
              <p:cNvSpPr txBox="1"/>
              <p:nvPr/>
            </p:nvSpPr>
            <p:spPr>
              <a:xfrm>
                <a:off x="9753405" y="1977367"/>
                <a:ext cx="568724" cy="3626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00000"/>
                  </a:lnSpc>
                  <a:spcAft>
                    <a:spcPts val="866"/>
                  </a:spcAft>
                  <a:buNone/>
                </a:pPr>
                <a:r>
                  <a:rPr lang="en-US" sz="1011" b="1" dirty="0">
                    <a:latin typeface="微软雅黑" panose="020B0503020204020204" pitchFamily="34" charset="-122"/>
                    <a:ea typeface="微软雅黑" panose="020B0503020204020204" pitchFamily="34" charset="-122"/>
                  </a:rPr>
                  <a:t>05</a:t>
                </a:r>
              </a:p>
            </p:txBody>
          </p:sp>
        </p:grpSp>
        <p:sp>
          <p:nvSpPr>
            <p:cNvPr id="56" name="Oval 20">
              <a:extLst>
                <a:ext uri="{FF2B5EF4-FFF2-40B4-BE49-F238E27FC236}">
                  <a16:creationId xmlns:a16="http://schemas.microsoft.com/office/drawing/2014/main" id="{221BD7E3-E0DA-448F-8A4D-AEADA0076579}"/>
                </a:ext>
              </a:extLst>
            </p:cNvPr>
            <p:cNvSpPr>
              <a:spLocks noChangeArrowheads="1"/>
            </p:cNvSpPr>
            <p:nvPr/>
          </p:nvSpPr>
          <p:spPr bwMode="auto">
            <a:xfrm>
              <a:off x="6198603" y="2052600"/>
              <a:ext cx="129120" cy="104525"/>
            </a:xfrm>
            <a:prstGeom prst="ellipse">
              <a:avLst/>
            </a:prstGeom>
            <a:solidFill>
              <a:schemeClr val="bg1"/>
            </a:solidFill>
            <a:ln>
              <a:noFill/>
            </a:ln>
          </p:spPr>
          <p:txBody>
            <a:bodyPr vert="horz" wrap="square" lIns="65998" tIns="32999" rIns="65998" bIns="32999" numCol="1" anchor="t" anchorCtr="0" compatLnSpc="1"/>
            <a:lstStyle/>
            <a:p>
              <a:endParaRPr lang="en-US" sz="866"/>
            </a:p>
          </p:txBody>
        </p:sp>
        <p:sp>
          <p:nvSpPr>
            <p:cNvPr id="74" name="Oval 17">
              <a:extLst>
                <a:ext uri="{FF2B5EF4-FFF2-40B4-BE49-F238E27FC236}">
                  <a16:creationId xmlns:a16="http://schemas.microsoft.com/office/drawing/2014/main" id="{9FC25596-2CC3-4AC8-9825-5D3F9C49FA5D}"/>
                </a:ext>
              </a:extLst>
            </p:cNvPr>
            <p:cNvSpPr>
              <a:spLocks noChangeArrowheads="1"/>
            </p:cNvSpPr>
            <p:nvPr/>
          </p:nvSpPr>
          <p:spPr bwMode="auto">
            <a:xfrm>
              <a:off x="7387349" y="2052600"/>
              <a:ext cx="128440" cy="104525"/>
            </a:xfrm>
            <a:prstGeom prst="ellipse">
              <a:avLst/>
            </a:prstGeom>
            <a:solidFill>
              <a:schemeClr val="bg1"/>
            </a:solidFill>
            <a:ln>
              <a:noFill/>
            </a:ln>
          </p:spPr>
          <p:txBody>
            <a:bodyPr vert="horz" wrap="square" lIns="65998" tIns="32999" rIns="65998" bIns="32999" numCol="1" anchor="t" anchorCtr="0" compatLnSpc="1"/>
            <a:lstStyle/>
            <a:p>
              <a:endParaRPr lang="en-US" sz="866" dirty="0"/>
            </a:p>
          </p:txBody>
        </p:sp>
        <p:sp>
          <p:nvSpPr>
            <p:cNvPr id="75" name="Oval 12">
              <a:extLst>
                <a:ext uri="{FF2B5EF4-FFF2-40B4-BE49-F238E27FC236}">
                  <a16:creationId xmlns:a16="http://schemas.microsoft.com/office/drawing/2014/main" id="{347645DF-2C95-4414-BE6A-E2BB5A0B2F74}"/>
                </a:ext>
              </a:extLst>
            </p:cNvPr>
            <p:cNvSpPr>
              <a:spLocks noChangeArrowheads="1"/>
            </p:cNvSpPr>
            <p:nvPr/>
          </p:nvSpPr>
          <p:spPr bwMode="auto">
            <a:xfrm>
              <a:off x="8446858" y="2052600"/>
              <a:ext cx="127760" cy="104525"/>
            </a:xfrm>
            <a:prstGeom prst="ellipse">
              <a:avLst/>
            </a:prstGeom>
            <a:solidFill>
              <a:schemeClr val="bg1"/>
            </a:solidFill>
            <a:ln>
              <a:noFill/>
            </a:ln>
          </p:spPr>
          <p:txBody>
            <a:bodyPr vert="horz" wrap="square" lIns="65998" tIns="32999" rIns="65998" bIns="32999" numCol="1" anchor="t" anchorCtr="0" compatLnSpc="1"/>
            <a:lstStyle/>
            <a:p>
              <a:endParaRPr lang="en-US" sz="866"/>
            </a:p>
          </p:txBody>
        </p:sp>
        <p:sp>
          <p:nvSpPr>
            <p:cNvPr id="76" name="Oval 8">
              <a:extLst>
                <a:ext uri="{FF2B5EF4-FFF2-40B4-BE49-F238E27FC236}">
                  <a16:creationId xmlns:a16="http://schemas.microsoft.com/office/drawing/2014/main" id="{4536FAF6-5883-423A-8759-B53F47AB0000}"/>
                </a:ext>
              </a:extLst>
            </p:cNvPr>
            <p:cNvSpPr>
              <a:spLocks noChangeArrowheads="1"/>
            </p:cNvSpPr>
            <p:nvPr/>
          </p:nvSpPr>
          <p:spPr bwMode="auto">
            <a:xfrm>
              <a:off x="9612986" y="2052600"/>
              <a:ext cx="127081" cy="104525"/>
            </a:xfrm>
            <a:prstGeom prst="ellipse">
              <a:avLst/>
            </a:prstGeom>
            <a:solidFill>
              <a:schemeClr val="bg1"/>
            </a:solidFill>
            <a:ln>
              <a:noFill/>
            </a:ln>
          </p:spPr>
          <p:txBody>
            <a:bodyPr vert="horz" wrap="square" lIns="65998" tIns="32999" rIns="65998" bIns="32999" numCol="1" anchor="t" anchorCtr="0" compatLnSpc="1"/>
            <a:lstStyle/>
            <a:p>
              <a:endParaRPr lang="en-US" sz="866"/>
            </a:p>
          </p:txBody>
        </p:sp>
        <p:sp>
          <p:nvSpPr>
            <p:cNvPr id="77" name="文本框 76">
              <a:extLst>
                <a:ext uri="{FF2B5EF4-FFF2-40B4-BE49-F238E27FC236}">
                  <a16:creationId xmlns:a16="http://schemas.microsoft.com/office/drawing/2014/main" id="{6DD0B779-3BBD-42D9-A1A4-1E4F338CAF53}"/>
                </a:ext>
              </a:extLst>
            </p:cNvPr>
            <p:cNvSpPr txBox="1"/>
            <p:nvPr/>
          </p:nvSpPr>
          <p:spPr>
            <a:xfrm>
              <a:off x="5647114" y="2738287"/>
              <a:ext cx="1315626" cy="492058"/>
            </a:xfrm>
            <a:prstGeom prst="rect">
              <a:avLst/>
            </a:prstGeom>
            <a:noFill/>
          </p:spPr>
          <p:txBody>
            <a:bodyPr wrap="square" rtlCol="0">
              <a:spAutoFit/>
            </a:bodyPr>
            <a:lstStyle/>
            <a:p>
              <a:pPr algn="ctr"/>
              <a:r>
                <a:rPr lang="zh-CN" altLang="en-US" sz="866" b="1" dirty="0">
                  <a:latin typeface="微软雅黑" panose="020B0503020204020204" pitchFamily="34" charset="-122"/>
                  <a:ea typeface="微软雅黑" panose="020B0503020204020204" pitchFamily="34" charset="-122"/>
                </a:rPr>
                <a:t>数据增强</a:t>
              </a:r>
              <a:endParaRPr lang="en-US" altLang="zh-CN" sz="866" b="1" dirty="0">
                <a:latin typeface="微软雅黑" panose="020B0503020204020204" pitchFamily="34" charset="-122"/>
                <a:ea typeface="微软雅黑" panose="020B0503020204020204" pitchFamily="34" charset="-122"/>
              </a:endParaRPr>
            </a:p>
            <a:p>
              <a:pPr algn="ctr"/>
              <a:r>
                <a:rPr lang="en-US" altLang="zh-CN" sz="866" b="1" dirty="0">
                  <a:latin typeface="微软雅黑" panose="020B0503020204020204" pitchFamily="34" charset="-122"/>
                  <a:ea typeface="微软雅黑" panose="020B0503020204020204" pitchFamily="34" charset="-122"/>
                </a:rPr>
                <a:t>(</a:t>
              </a:r>
              <a:r>
                <a:rPr lang="zh-CN" altLang="en-US" sz="866" b="1" dirty="0">
                  <a:latin typeface="微软雅黑" panose="020B0503020204020204" pitchFamily="34" charset="-122"/>
                  <a:ea typeface="微软雅黑" panose="020B0503020204020204" pitchFamily="34" charset="-122"/>
                </a:rPr>
                <a:t>近义词替换、分段乱序</a:t>
              </a:r>
              <a:r>
                <a:rPr lang="en-US" altLang="zh-CN" sz="866" b="1" dirty="0">
                  <a:latin typeface="微软雅黑" panose="020B0503020204020204" pitchFamily="34" charset="-122"/>
                  <a:ea typeface="微软雅黑" panose="020B0503020204020204" pitchFamily="34" charset="-122"/>
                </a:rPr>
                <a:t>)</a:t>
              </a:r>
              <a:endParaRPr lang="zh-CN" altLang="en-US" sz="866" b="1" dirty="0">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B729433-3AC3-4C7E-B3FC-1A1199C68BCE}"/>
                </a:ext>
              </a:extLst>
            </p:cNvPr>
            <p:cNvSpPr txBox="1"/>
            <p:nvPr/>
          </p:nvSpPr>
          <p:spPr>
            <a:xfrm>
              <a:off x="7129013" y="2613001"/>
              <a:ext cx="653795" cy="358816"/>
            </a:xfrm>
            <a:prstGeom prst="rect">
              <a:avLst/>
            </a:prstGeom>
            <a:noFill/>
          </p:spPr>
          <p:txBody>
            <a:bodyPr wrap="square" rtlCol="0">
              <a:spAutoFit/>
            </a:bodyPr>
            <a:lstStyle/>
            <a:p>
              <a:pPr algn="ctr"/>
              <a:r>
                <a:rPr lang="zh-CN" altLang="en-US" sz="866" b="1">
                  <a:latin typeface="微软雅黑" panose="020B0503020204020204" pitchFamily="34" charset="-122"/>
                  <a:ea typeface="微软雅黑" panose="020B0503020204020204" pitchFamily="34" charset="-122"/>
                </a:rPr>
                <a:t>分组</a:t>
              </a:r>
              <a:endParaRPr lang="en-US" altLang="zh-CN" sz="866" b="1">
                <a:latin typeface="微软雅黑" panose="020B0503020204020204" pitchFamily="34" charset="-122"/>
                <a:ea typeface="微软雅黑" panose="020B0503020204020204" pitchFamily="34" charset="-122"/>
              </a:endParaRPr>
            </a:p>
            <a:p>
              <a:pPr algn="ctr"/>
              <a:r>
                <a:rPr lang="en-US" altLang="zh-CN" sz="866" b="1">
                  <a:latin typeface="微软雅黑" panose="020B0503020204020204" pitchFamily="34" charset="-122"/>
                  <a:ea typeface="微软雅黑" panose="020B0503020204020204" pitchFamily="34" charset="-122"/>
                </a:rPr>
                <a:t>NSP</a:t>
              </a:r>
              <a:r>
                <a:rPr lang="zh-CN" altLang="en-US" sz="866" b="1">
                  <a:latin typeface="微软雅黑" panose="020B0503020204020204" pitchFamily="34" charset="-122"/>
                  <a:ea typeface="微软雅黑" panose="020B0503020204020204" pitchFamily="34" charset="-122"/>
                </a:rPr>
                <a:t>任务</a:t>
              </a:r>
            </a:p>
          </p:txBody>
        </p:sp>
        <p:sp>
          <p:nvSpPr>
            <p:cNvPr id="79" name="文本框 78">
              <a:extLst>
                <a:ext uri="{FF2B5EF4-FFF2-40B4-BE49-F238E27FC236}">
                  <a16:creationId xmlns:a16="http://schemas.microsoft.com/office/drawing/2014/main" id="{DA7A1D14-F96C-432D-AE42-1380DF243F66}"/>
                </a:ext>
              </a:extLst>
            </p:cNvPr>
            <p:cNvSpPr txBox="1"/>
            <p:nvPr/>
          </p:nvSpPr>
          <p:spPr>
            <a:xfrm>
              <a:off x="7876210" y="3049636"/>
              <a:ext cx="1290546" cy="225575"/>
            </a:xfrm>
            <a:prstGeom prst="rect">
              <a:avLst/>
            </a:prstGeom>
            <a:noFill/>
          </p:spPr>
          <p:txBody>
            <a:bodyPr wrap="square" rtlCol="0">
              <a:spAutoFit/>
            </a:bodyPr>
            <a:lstStyle/>
            <a:p>
              <a:pPr algn="ctr"/>
              <a:r>
                <a:rPr lang="en-US" altLang="zh-CN" sz="866" b="1" dirty="0">
                  <a:latin typeface="微软雅黑" panose="020B0503020204020204" pitchFamily="34" charset="-122"/>
                  <a:ea typeface="微软雅黑" panose="020B0503020204020204" pitchFamily="34" charset="-122"/>
                </a:rPr>
                <a:t>[Word2Vec, </a:t>
              </a:r>
              <a:r>
                <a:rPr lang="en-US" altLang="zh-CN" sz="866" b="1" dirty="0" err="1">
                  <a:latin typeface="微软雅黑" panose="020B0503020204020204" pitchFamily="34" charset="-122"/>
                  <a:ea typeface="微软雅黑" panose="020B0503020204020204" pitchFamily="34" charset="-122"/>
                </a:rPr>
                <a:t>GloVe</a:t>
              </a:r>
              <a:r>
                <a:rPr lang="en-US" altLang="zh-CN" sz="866" b="1" dirty="0">
                  <a:latin typeface="微软雅黑" panose="020B0503020204020204" pitchFamily="34" charset="-122"/>
                  <a:ea typeface="微软雅黑" panose="020B0503020204020204" pitchFamily="34" charset="-122"/>
                </a:rPr>
                <a:t>]</a:t>
              </a:r>
            </a:p>
          </p:txBody>
        </p:sp>
        <p:sp>
          <p:nvSpPr>
            <p:cNvPr id="80" name="文本框 79">
              <a:extLst>
                <a:ext uri="{FF2B5EF4-FFF2-40B4-BE49-F238E27FC236}">
                  <a16:creationId xmlns:a16="http://schemas.microsoft.com/office/drawing/2014/main" id="{DD58E321-9BE0-4524-A9B3-5C52E1F48E5B}"/>
                </a:ext>
              </a:extLst>
            </p:cNvPr>
            <p:cNvSpPr txBox="1"/>
            <p:nvPr/>
          </p:nvSpPr>
          <p:spPr>
            <a:xfrm>
              <a:off x="9209166" y="2796439"/>
              <a:ext cx="969899" cy="358816"/>
            </a:xfrm>
            <a:prstGeom prst="rect">
              <a:avLst/>
            </a:prstGeom>
            <a:noFill/>
          </p:spPr>
          <p:txBody>
            <a:bodyPr wrap="square" rtlCol="0">
              <a:spAutoFit/>
            </a:bodyPr>
            <a:lstStyle/>
            <a:p>
              <a:pPr algn="ctr"/>
              <a:r>
                <a:rPr lang="zh-CN" altLang="en-US" sz="866" b="1">
                  <a:latin typeface="微软雅黑" panose="020B0503020204020204" pitchFamily="34" charset="-122"/>
                  <a:ea typeface="微软雅黑" panose="020B0503020204020204" pitchFamily="34" charset="-122"/>
                </a:rPr>
                <a:t>损失函数</a:t>
              </a:r>
              <a:endParaRPr lang="en-US" altLang="zh-CN" sz="866" b="1">
                <a:latin typeface="微软雅黑" panose="020B0503020204020204" pitchFamily="34" charset="-122"/>
                <a:ea typeface="微软雅黑" panose="020B0503020204020204" pitchFamily="34" charset="-122"/>
              </a:endParaRPr>
            </a:p>
            <a:p>
              <a:pPr algn="ctr"/>
              <a:r>
                <a:rPr lang="zh-CN" altLang="en-US" sz="866" b="1">
                  <a:latin typeface="微软雅黑" panose="020B0503020204020204" pitchFamily="34" charset="-122"/>
                  <a:ea typeface="微软雅黑" panose="020B0503020204020204" pitchFamily="34" charset="-122"/>
                </a:rPr>
                <a:t>按类别分配权重</a:t>
              </a:r>
              <a:endParaRPr lang="en-US" altLang="zh-CN" sz="866" b="1">
                <a:latin typeface="微软雅黑" panose="020B0503020204020204" pitchFamily="34" charset="-122"/>
                <a:ea typeface="微软雅黑" panose="020B0503020204020204" pitchFamily="34" charset="-122"/>
              </a:endParaRPr>
            </a:p>
          </p:txBody>
        </p:sp>
      </p:grpSp>
      <p:sp>
        <p:nvSpPr>
          <p:cNvPr id="60" name="Text Placeholder 4">
            <a:extLst>
              <a:ext uri="{FF2B5EF4-FFF2-40B4-BE49-F238E27FC236}">
                <a16:creationId xmlns:a16="http://schemas.microsoft.com/office/drawing/2014/main" id="{A4B04972-4E0A-413B-8ED5-63C4848DB9A8}"/>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方案总结</a:t>
            </a:r>
          </a:p>
        </p:txBody>
      </p:sp>
      <p:sp>
        <p:nvSpPr>
          <p:cNvPr id="104" name="矩形 103">
            <a:extLst>
              <a:ext uri="{FF2B5EF4-FFF2-40B4-BE49-F238E27FC236}">
                <a16:creationId xmlns:a16="http://schemas.microsoft.com/office/drawing/2014/main" id="{DA951817-8DDD-45D9-BE5D-D096EF5391D4}"/>
              </a:ext>
            </a:extLst>
          </p:cNvPr>
          <p:cNvSpPr/>
          <p:nvPr/>
        </p:nvSpPr>
        <p:spPr>
          <a:xfrm>
            <a:off x="1798230" y="921106"/>
            <a:ext cx="2962420" cy="3107612"/>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05" name="文本框 104">
            <a:extLst>
              <a:ext uri="{FF2B5EF4-FFF2-40B4-BE49-F238E27FC236}">
                <a16:creationId xmlns:a16="http://schemas.microsoft.com/office/drawing/2014/main" id="{F957053C-62E8-4018-8281-88BDA24374D0}"/>
              </a:ext>
            </a:extLst>
          </p:cNvPr>
          <p:cNvSpPr txBox="1"/>
          <p:nvPr/>
        </p:nvSpPr>
        <p:spPr>
          <a:xfrm>
            <a:off x="2803187" y="716224"/>
            <a:ext cx="95250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模型</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grpSp>
        <p:nvGrpSpPr>
          <p:cNvPr id="106" name="组合 105">
            <a:extLst>
              <a:ext uri="{FF2B5EF4-FFF2-40B4-BE49-F238E27FC236}">
                <a16:creationId xmlns:a16="http://schemas.microsoft.com/office/drawing/2014/main" id="{DDD5BECF-E988-48B5-9B90-208BA05A6035}"/>
              </a:ext>
            </a:extLst>
          </p:cNvPr>
          <p:cNvGrpSpPr/>
          <p:nvPr/>
        </p:nvGrpSpPr>
        <p:grpSpPr>
          <a:xfrm>
            <a:off x="2069105" y="3203309"/>
            <a:ext cx="2420667" cy="543283"/>
            <a:chOff x="3095624" y="207615"/>
            <a:chExt cx="1936750" cy="1258887"/>
          </a:xfrm>
          <a:solidFill>
            <a:schemeClr val="accent1">
              <a:lumMod val="50000"/>
            </a:schemeClr>
          </a:solidFill>
          <a:scene3d>
            <a:camera prst="orthographicFront"/>
            <a:lightRig rig="chilly" dir="t"/>
          </a:scene3d>
        </p:grpSpPr>
        <p:sp>
          <p:nvSpPr>
            <p:cNvPr id="113" name="矩形: 圆角 112">
              <a:extLst>
                <a:ext uri="{FF2B5EF4-FFF2-40B4-BE49-F238E27FC236}">
                  <a16:creationId xmlns:a16="http://schemas.microsoft.com/office/drawing/2014/main" id="{59D36E50-0ED7-4F02-A0F5-1A350895F2A1}"/>
                </a:ext>
              </a:extLst>
            </p:cNvPr>
            <p:cNvSpPr/>
            <p:nvPr/>
          </p:nvSpPr>
          <p:spPr>
            <a:xfrm>
              <a:off x="3095624" y="207615"/>
              <a:ext cx="1936750" cy="1258887"/>
            </a:xfrm>
            <a:prstGeom prst="roundRect">
              <a:avLst/>
            </a:prstGeom>
            <a:solidFill>
              <a:schemeClr val="accent1">
                <a:lumMod val="75000"/>
              </a:schemeClr>
            </a:solid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矩形: 圆角 4">
              <a:extLst>
                <a:ext uri="{FF2B5EF4-FFF2-40B4-BE49-F238E27FC236}">
                  <a16:creationId xmlns:a16="http://schemas.microsoft.com/office/drawing/2014/main" id="{31C9EC4D-47E0-4270-9DAD-71DC86D9652E}"/>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尝试</a:t>
              </a:r>
              <a:endParaRPr lang="zh-CN" altLang="en-US" sz="1299" dirty="0">
                <a:latin typeface="微软雅黑" panose="020B0503020204020204" pitchFamily="34" charset="-122"/>
                <a:ea typeface="微软雅黑" panose="020B0503020204020204" pitchFamily="34" charset="-122"/>
              </a:endParaRPr>
            </a:p>
          </p:txBody>
        </p:sp>
      </p:grpSp>
      <p:grpSp>
        <p:nvGrpSpPr>
          <p:cNvPr id="107" name="组合 106">
            <a:extLst>
              <a:ext uri="{FF2B5EF4-FFF2-40B4-BE49-F238E27FC236}">
                <a16:creationId xmlns:a16="http://schemas.microsoft.com/office/drawing/2014/main" id="{892FD4DC-CC86-4761-AC1D-E060E5663314}"/>
              </a:ext>
            </a:extLst>
          </p:cNvPr>
          <p:cNvGrpSpPr/>
          <p:nvPr/>
        </p:nvGrpSpPr>
        <p:grpSpPr>
          <a:xfrm>
            <a:off x="2506494" y="2354841"/>
            <a:ext cx="1545886" cy="543283"/>
            <a:chOff x="3095624" y="207615"/>
            <a:chExt cx="1936750" cy="1258887"/>
          </a:xfrm>
          <a:solidFill>
            <a:srgbClr val="39568B"/>
          </a:solidFill>
          <a:scene3d>
            <a:camera prst="orthographicFront"/>
            <a:lightRig rig="chilly" dir="t"/>
          </a:scene3d>
        </p:grpSpPr>
        <p:sp>
          <p:nvSpPr>
            <p:cNvPr id="111" name="矩形: 圆角 110">
              <a:extLst>
                <a:ext uri="{FF2B5EF4-FFF2-40B4-BE49-F238E27FC236}">
                  <a16:creationId xmlns:a16="http://schemas.microsoft.com/office/drawing/2014/main" id="{D58C2E9F-29AC-4532-81B1-5017E19815F9}"/>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矩形: 圆角 4">
              <a:extLst>
                <a:ext uri="{FF2B5EF4-FFF2-40B4-BE49-F238E27FC236}">
                  <a16:creationId xmlns:a16="http://schemas.microsoft.com/office/drawing/2014/main" id="{20FEBA3C-45E3-4D9A-88C2-29B663C0D5FC}"/>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多样性</a:t>
              </a:r>
            </a:p>
          </p:txBody>
        </p:sp>
      </p:grpSp>
      <p:grpSp>
        <p:nvGrpSpPr>
          <p:cNvPr id="108" name="组合 107">
            <a:extLst>
              <a:ext uri="{FF2B5EF4-FFF2-40B4-BE49-F238E27FC236}">
                <a16:creationId xmlns:a16="http://schemas.microsoft.com/office/drawing/2014/main" id="{D0FF2489-8598-4126-86B5-546A39A21FCB}"/>
              </a:ext>
            </a:extLst>
          </p:cNvPr>
          <p:cNvGrpSpPr/>
          <p:nvPr/>
        </p:nvGrpSpPr>
        <p:grpSpPr>
          <a:xfrm>
            <a:off x="2738277" y="1502411"/>
            <a:ext cx="1082317" cy="543283"/>
            <a:chOff x="3095624" y="207615"/>
            <a:chExt cx="1936750" cy="1258887"/>
          </a:xfrm>
          <a:solidFill>
            <a:schemeClr val="accent1">
              <a:lumMod val="60000"/>
              <a:lumOff val="40000"/>
            </a:schemeClr>
          </a:solidFill>
          <a:scene3d>
            <a:camera prst="orthographicFront"/>
            <a:lightRig rig="chilly" dir="t"/>
          </a:scene3d>
        </p:grpSpPr>
        <p:sp>
          <p:nvSpPr>
            <p:cNvPr id="109" name="矩形: 圆角 108">
              <a:extLst>
                <a:ext uri="{FF2B5EF4-FFF2-40B4-BE49-F238E27FC236}">
                  <a16:creationId xmlns:a16="http://schemas.microsoft.com/office/drawing/2014/main" id="{D03DEADB-BA8B-4964-A30C-F654CDB61448}"/>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0" name="矩形: 圆角 4">
              <a:extLst>
                <a:ext uri="{FF2B5EF4-FFF2-40B4-BE49-F238E27FC236}">
                  <a16:creationId xmlns:a16="http://schemas.microsoft.com/office/drawing/2014/main" id="{2A00E17C-FDC8-4C50-8CB0-39CD0B7611AF}"/>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匹配</a:t>
              </a:r>
            </a:p>
          </p:txBody>
        </p:sp>
      </p:grpSp>
    </p:spTree>
    <p:extLst>
      <p:ext uri="{BB962C8B-B14F-4D97-AF65-F5344CB8AC3E}">
        <p14:creationId xmlns:p14="http://schemas.microsoft.com/office/powerpoint/2010/main" val="379220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7"/>
                                        </p:tgtEl>
                                      </p:cBhvr>
                                    </p:animEffect>
                                    <p:animScale>
                                      <p:cBhvr>
                                        <p:cTn id="7" dur="250" autoRev="1" fill="hold"/>
                                        <p:tgtEl>
                                          <p:spTgt spid="10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08"/>
                                        </p:tgtEl>
                                      </p:cBhvr>
                                    </p:animEffect>
                                    <p:animScale>
                                      <p:cBhvr>
                                        <p:cTn id="12" dur="250" autoRev="1" fill="hold"/>
                                        <p:tgtEl>
                                          <p:spTgt spid="10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a:extLst>
              <a:ext uri="{FF2B5EF4-FFF2-40B4-BE49-F238E27FC236}">
                <a16:creationId xmlns:a16="http://schemas.microsoft.com/office/drawing/2014/main" id="{9BCB1815-C7BF-49B4-A272-EEDACBFAC1B1}"/>
              </a:ext>
            </a:extLst>
          </p:cNvPr>
          <p:cNvGrpSpPr/>
          <p:nvPr/>
        </p:nvGrpSpPr>
        <p:grpSpPr>
          <a:xfrm>
            <a:off x="1913788" y="2436463"/>
            <a:ext cx="1255107" cy="543283"/>
            <a:chOff x="3095624" y="207615"/>
            <a:chExt cx="1936750" cy="1258887"/>
          </a:xfrm>
          <a:solidFill>
            <a:srgbClr val="C00000"/>
          </a:solidFill>
          <a:scene3d>
            <a:camera prst="orthographicFront"/>
            <a:lightRig rig="chilly" dir="t"/>
          </a:scene3d>
        </p:grpSpPr>
        <p:sp>
          <p:nvSpPr>
            <p:cNvPr id="93" name="矩形: 圆角 92">
              <a:extLst>
                <a:ext uri="{FF2B5EF4-FFF2-40B4-BE49-F238E27FC236}">
                  <a16:creationId xmlns:a16="http://schemas.microsoft.com/office/drawing/2014/main" id="{F978A2B0-6301-4A8F-8C4B-754D20899472}"/>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矩形: 圆角 4">
              <a:extLst>
                <a:ext uri="{FF2B5EF4-FFF2-40B4-BE49-F238E27FC236}">
                  <a16:creationId xmlns:a16="http://schemas.microsoft.com/office/drawing/2014/main" id="{F43B2FFB-81E0-4AB4-92F0-7D0927631E2E}"/>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444" b="1">
                  <a:latin typeface="微软雅黑" panose="020B0503020204020204" pitchFamily="34" charset="-122"/>
                  <a:ea typeface="微软雅黑" panose="020B0503020204020204" pitchFamily="34" charset="-122"/>
                </a:rPr>
                <a:t>反思与设想</a:t>
              </a:r>
              <a:endParaRPr lang="zh-CN" altLang="en-US" sz="1444">
                <a:latin typeface="微软雅黑" panose="020B0503020204020204" pitchFamily="34" charset="-122"/>
                <a:ea typeface="微软雅黑" panose="020B0503020204020204" pitchFamily="34" charset="-122"/>
              </a:endParaRPr>
            </a:p>
          </p:txBody>
        </p:sp>
      </p:grpSp>
      <p:grpSp>
        <p:nvGrpSpPr>
          <p:cNvPr id="166" name="组合 165">
            <a:extLst>
              <a:ext uri="{FF2B5EF4-FFF2-40B4-BE49-F238E27FC236}">
                <a16:creationId xmlns:a16="http://schemas.microsoft.com/office/drawing/2014/main" id="{98FC39E2-F20D-4A97-8A38-D82295106ADF}"/>
              </a:ext>
            </a:extLst>
          </p:cNvPr>
          <p:cNvGrpSpPr/>
          <p:nvPr/>
        </p:nvGrpSpPr>
        <p:grpSpPr>
          <a:xfrm>
            <a:off x="3901999" y="1731890"/>
            <a:ext cx="1255107" cy="543283"/>
            <a:chOff x="3095624" y="207615"/>
            <a:chExt cx="1936750" cy="1258887"/>
          </a:xfrm>
          <a:solidFill>
            <a:srgbClr val="E76B80"/>
          </a:solidFill>
          <a:scene3d>
            <a:camera prst="orthographicFront"/>
            <a:lightRig rig="chilly" dir="t"/>
          </a:scene3d>
        </p:grpSpPr>
        <p:sp>
          <p:nvSpPr>
            <p:cNvPr id="167" name="矩形: 圆角 166">
              <a:extLst>
                <a:ext uri="{FF2B5EF4-FFF2-40B4-BE49-F238E27FC236}">
                  <a16:creationId xmlns:a16="http://schemas.microsoft.com/office/drawing/2014/main" id="{79869235-4B97-41B0-9323-5E1F7E6554CC}"/>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8" name="矩形: 圆角 4">
              <a:extLst>
                <a:ext uri="{FF2B5EF4-FFF2-40B4-BE49-F238E27FC236}">
                  <a16:creationId xmlns:a16="http://schemas.microsoft.com/office/drawing/2014/main" id="{706FBB28-CB0C-4FE2-80F5-2B7CEEB93867}"/>
                </a:ext>
              </a:extLst>
            </p:cNvPr>
            <p:cNvSpPr txBox="1"/>
            <p:nvPr/>
          </p:nvSpPr>
          <p:spPr>
            <a:xfrm>
              <a:off x="3157077" y="269069"/>
              <a:ext cx="1813842" cy="1135980"/>
            </a:xfrm>
            <a:prstGeom prst="rect">
              <a:avLst/>
            </a:prstGeom>
            <a:solidFill>
              <a:srgbClr val="E76B80"/>
            </a:solidFill>
            <a:ln>
              <a:solidFill>
                <a:srgbClr val="E76B80"/>
              </a:solidFill>
            </a:ln>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劣势</a:t>
              </a:r>
            </a:p>
          </p:txBody>
        </p:sp>
      </p:grpSp>
      <p:grpSp>
        <p:nvGrpSpPr>
          <p:cNvPr id="172" name="组合 171">
            <a:extLst>
              <a:ext uri="{FF2B5EF4-FFF2-40B4-BE49-F238E27FC236}">
                <a16:creationId xmlns:a16="http://schemas.microsoft.com/office/drawing/2014/main" id="{8B641D58-B279-4452-8DAE-DFF1ACE861A2}"/>
              </a:ext>
            </a:extLst>
          </p:cNvPr>
          <p:cNvGrpSpPr/>
          <p:nvPr/>
        </p:nvGrpSpPr>
        <p:grpSpPr>
          <a:xfrm>
            <a:off x="3915739" y="3669907"/>
            <a:ext cx="1255107" cy="543283"/>
            <a:chOff x="3095624" y="207615"/>
            <a:chExt cx="1936750" cy="1258887"/>
          </a:xfrm>
          <a:solidFill>
            <a:srgbClr val="E76B80"/>
          </a:solidFill>
          <a:scene3d>
            <a:camera prst="orthographicFront"/>
            <a:lightRig rig="chilly" dir="t"/>
          </a:scene3d>
        </p:grpSpPr>
        <p:sp>
          <p:nvSpPr>
            <p:cNvPr id="173" name="矩形: 圆角 172">
              <a:extLst>
                <a:ext uri="{FF2B5EF4-FFF2-40B4-BE49-F238E27FC236}">
                  <a16:creationId xmlns:a16="http://schemas.microsoft.com/office/drawing/2014/main" id="{12A673A9-612E-466B-B289-64ED8F6F9DF9}"/>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4" name="矩形: 圆角 4">
              <a:extLst>
                <a:ext uri="{FF2B5EF4-FFF2-40B4-BE49-F238E27FC236}">
                  <a16:creationId xmlns:a16="http://schemas.microsoft.com/office/drawing/2014/main" id="{CE947D65-5451-451B-8470-72D40539784A}"/>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a:latin typeface="微软雅黑" panose="020B0503020204020204" pitchFamily="34" charset="-122"/>
                  <a:ea typeface="微软雅黑" panose="020B0503020204020204" pitchFamily="34" charset="-122"/>
                </a:rPr>
                <a:t>应用角度展望</a:t>
              </a:r>
              <a:endParaRPr lang="zh-CN" altLang="en-US" sz="1299">
                <a:latin typeface="微软雅黑" panose="020B0503020204020204" pitchFamily="34" charset="-122"/>
                <a:ea typeface="微软雅黑" panose="020B0503020204020204" pitchFamily="34" charset="-122"/>
              </a:endParaRPr>
            </a:p>
          </p:txBody>
        </p:sp>
      </p:grpSp>
      <p:grpSp>
        <p:nvGrpSpPr>
          <p:cNvPr id="175" name="组合 174">
            <a:extLst>
              <a:ext uri="{FF2B5EF4-FFF2-40B4-BE49-F238E27FC236}">
                <a16:creationId xmlns:a16="http://schemas.microsoft.com/office/drawing/2014/main" id="{7BAD70D2-DA54-4704-BC68-8AAF1B6B69CD}"/>
              </a:ext>
            </a:extLst>
          </p:cNvPr>
          <p:cNvGrpSpPr/>
          <p:nvPr/>
        </p:nvGrpSpPr>
        <p:grpSpPr>
          <a:xfrm>
            <a:off x="6012337" y="1336837"/>
            <a:ext cx="1255107" cy="543283"/>
            <a:chOff x="3095624" y="207615"/>
            <a:chExt cx="1936750" cy="1258887"/>
          </a:xfrm>
          <a:solidFill>
            <a:srgbClr val="2F549E"/>
          </a:solidFill>
          <a:scene3d>
            <a:camera prst="orthographicFront"/>
            <a:lightRig rig="chilly" dir="t"/>
          </a:scene3d>
        </p:grpSpPr>
        <p:sp>
          <p:nvSpPr>
            <p:cNvPr id="176" name="矩形: 圆角 175">
              <a:extLst>
                <a:ext uri="{FF2B5EF4-FFF2-40B4-BE49-F238E27FC236}">
                  <a16:creationId xmlns:a16="http://schemas.microsoft.com/office/drawing/2014/main" id="{4C713010-1CCB-4273-A39B-ED12A15C2395}"/>
                </a:ext>
              </a:extLst>
            </p:cNvPr>
            <p:cNvSpPr/>
            <p:nvPr/>
          </p:nvSpPr>
          <p:spPr>
            <a:xfrm>
              <a:off x="3095624" y="207615"/>
              <a:ext cx="1936750" cy="1258887"/>
            </a:xfrm>
            <a:prstGeom prst="roundRect">
              <a:avLst/>
            </a:prstGeom>
            <a:grpFill/>
            <a:ln>
              <a:solidFill>
                <a:srgbClr val="376DFF"/>
              </a:solidFill>
            </a:ln>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7" name="矩形: 圆角 4">
              <a:extLst>
                <a:ext uri="{FF2B5EF4-FFF2-40B4-BE49-F238E27FC236}">
                  <a16:creationId xmlns:a16="http://schemas.microsoft.com/office/drawing/2014/main" id="{6697B41B-4887-4FB2-A464-7B02C85C23F1}"/>
                </a:ext>
              </a:extLst>
            </p:cNvPr>
            <p:cNvSpPr txBox="1"/>
            <p:nvPr/>
          </p:nvSpPr>
          <p:spPr>
            <a:xfrm>
              <a:off x="3157077" y="269069"/>
              <a:ext cx="1813842" cy="1135980"/>
            </a:xfrm>
            <a:prstGeom prst="rect">
              <a:avLst/>
            </a:prstGeom>
            <a:grpFill/>
            <a:ln>
              <a:solidFill>
                <a:srgbClr val="376DFF"/>
              </a:solidFill>
            </a:ln>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训练时间较长</a:t>
              </a:r>
              <a:endParaRPr lang="zh-CN" altLang="en-US" sz="1299" dirty="0">
                <a:latin typeface="微软雅黑" panose="020B0503020204020204" pitchFamily="34" charset="-122"/>
                <a:ea typeface="微软雅黑" panose="020B0503020204020204" pitchFamily="34" charset="-122"/>
              </a:endParaRPr>
            </a:p>
          </p:txBody>
        </p:sp>
      </p:grpSp>
      <p:grpSp>
        <p:nvGrpSpPr>
          <p:cNvPr id="184" name="组合 183">
            <a:extLst>
              <a:ext uri="{FF2B5EF4-FFF2-40B4-BE49-F238E27FC236}">
                <a16:creationId xmlns:a16="http://schemas.microsoft.com/office/drawing/2014/main" id="{6C1835B3-4D64-4FEB-8B3C-D03C149554B6}"/>
              </a:ext>
            </a:extLst>
          </p:cNvPr>
          <p:cNvGrpSpPr/>
          <p:nvPr/>
        </p:nvGrpSpPr>
        <p:grpSpPr>
          <a:xfrm>
            <a:off x="6026075" y="3669907"/>
            <a:ext cx="1255107" cy="543283"/>
            <a:chOff x="3095624" y="207615"/>
            <a:chExt cx="1936750" cy="1258887"/>
          </a:xfrm>
          <a:solidFill>
            <a:srgbClr val="2F549E"/>
          </a:solidFill>
          <a:scene3d>
            <a:camera prst="orthographicFront"/>
            <a:lightRig rig="chilly" dir="t"/>
          </a:scene3d>
        </p:grpSpPr>
        <p:sp>
          <p:nvSpPr>
            <p:cNvPr id="185" name="矩形: 圆角 184">
              <a:extLst>
                <a:ext uri="{FF2B5EF4-FFF2-40B4-BE49-F238E27FC236}">
                  <a16:creationId xmlns:a16="http://schemas.microsoft.com/office/drawing/2014/main" id="{08C5C16E-1665-4A98-8B91-FAB7090A2142}"/>
                </a:ext>
              </a:extLst>
            </p:cNvPr>
            <p:cNvSpPr/>
            <p:nvPr/>
          </p:nvSpPr>
          <p:spPr>
            <a:xfrm>
              <a:off x="3095624" y="207615"/>
              <a:ext cx="1936750" cy="1258887"/>
            </a:xfrm>
            <a:prstGeom prst="roundRect">
              <a:avLst/>
            </a:prstGeom>
            <a:grpFill/>
            <a:ln>
              <a:solidFill>
                <a:srgbClr val="376DFF"/>
              </a:solidFill>
            </a:ln>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矩形: 圆角 4">
              <a:extLst>
                <a:ext uri="{FF2B5EF4-FFF2-40B4-BE49-F238E27FC236}">
                  <a16:creationId xmlns:a16="http://schemas.microsoft.com/office/drawing/2014/main" id="{C03C7DFD-E274-4467-8C32-3C2546C0DF5E}"/>
                </a:ext>
              </a:extLst>
            </p:cNvPr>
            <p:cNvSpPr txBox="1"/>
            <p:nvPr/>
          </p:nvSpPr>
          <p:spPr>
            <a:xfrm>
              <a:off x="3157077" y="269069"/>
              <a:ext cx="1813842" cy="1135980"/>
            </a:xfrm>
            <a:prstGeom prst="rect">
              <a:avLst/>
            </a:prstGeom>
            <a:grpFill/>
            <a:ln>
              <a:solidFill>
                <a:srgbClr val="376DFF"/>
              </a:solidFill>
            </a:ln>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a:latin typeface="微软雅黑" panose="020B0503020204020204" pitchFamily="34" charset="-122"/>
                  <a:ea typeface="微软雅黑" panose="020B0503020204020204" pitchFamily="34" charset="-122"/>
                </a:rPr>
                <a:t>优化加速</a:t>
              </a:r>
              <a:endParaRPr lang="zh-CN" altLang="en-US" sz="1299">
                <a:latin typeface="微软雅黑" panose="020B0503020204020204" pitchFamily="34" charset="-122"/>
                <a:ea typeface="微软雅黑" panose="020B0503020204020204" pitchFamily="34" charset="-122"/>
              </a:endParaRPr>
            </a:p>
          </p:txBody>
        </p:sp>
      </p:grpSp>
      <p:cxnSp>
        <p:nvCxnSpPr>
          <p:cNvPr id="197" name="直接连接符 196">
            <a:extLst>
              <a:ext uri="{FF2B5EF4-FFF2-40B4-BE49-F238E27FC236}">
                <a16:creationId xmlns:a16="http://schemas.microsoft.com/office/drawing/2014/main" id="{E825644F-3C49-4D6F-87BA-72D71BCF284A}"/>
              </a:ext>
            </a:extLst>
          </p:cNvPr>
          <p:cNvCxnSpPr>
            <a:cxnSpLocks/>
            <a:stCxn id="93" idx="3"/>
            <a:endCxn id="167" idx="1"/>
          </p:cNvCxnSpPr>
          <p:nvPr/>
        </p:nvCxnSpPr>
        <p:spPr>
          <a:xfrm flipV="1">
            <a:off x="3168895" y="2003532"/>
            <a:ext cx="733104" cy="70457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9521EE5-D7CC-453C-A80C-F8FA44BC638A}"/>
              </a:ext>
            </a:extLst>
          </p:cNvPr>
          <p:cNvCxnSpPr>
            <a:cxnSpLocks/>
            <a:stCxn id="93" idx="3"/>
            <a:endCxn id="173" idx="1"/>
          </p:cNvCxnSpPr>
          <p:nvPr/>
        </p:nvCxnSpPr>
        <p:spPr>
          <a:xfrm>
            <a:off x="3168895" y="2708105"/>
            <a:ext cx="746844" cy="12334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CE8A122-587E-4A1A-B570-D5A87AB3F529}"/>
              </a:ext>
            </a:extLst>
          </p:cNvPr>
          <p:cNvCxnSpPr>
            <a:cxnSpLocks/>
            <a:stCxn id="167" idx="3"/>
            <a:endCxn id="176" idx="1"/>
          </p:cNvCxnSpPr>
          <p:nvPr/>
        </p:nvCxnSpPr>
        <p:spPr>
          <a:xfrm flipV="1">
            <a:off x="5157106" y="1608479"/>
            <a:ext cx="855231" cy="3950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886045BF-8051-42CE-AAE6-2294A8A9993C}"/>
              </a:ext>
            </a:extLst>
          </p:cNvPr>
          <p:cNvCxnSpPr>
            <a:cxnSpLocks/>
            <a:stCxn id="173" idx="3"/>
            <a:endCxn id="185" idx="1"/>
          </p:cNvCxnSpPr>
          <p:nvPr/>
        </p:nvCxnSpPr>
        <p:spPr>
          <a:xfrm>
            <a:off x="5170846" y="3941548"/>
            <a:ext cx="8552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159D2DD9-A49E-4630-9BCE-02CC84F0208C}"/>
              </a:ext>
            </a:extLst>
          </p:cNvPr>
          <p:cNvGrpSpPr/>
          <p:nvPr/>
        </p:nvGrpSpPr>
        <p:grpSpPr>
          <a:xfrm>
            <a:off x="3916601" y="2881760"/>
            <a:ext cx="1255107" cy="543283"/>
            <a:chOff x="3095624" y="207615"/>
            <a:chExt cx="1936750" cy="1258887"/>
          </a:xfrm>
          <a:solidFill>
            <a:srgbClr val="E76B80"/>
          </a:solidFill>
          <a:scene3d>
            <a:camera prst="orthographicFront"/>
            <a:lightRig rig="chilly" dir="t"/>
          </a:scene3d>
        </p:grpSpPr>
        <p:sp>
          <p:nvSpPr>
            <p:cNvPr id="40" name="矩形: 圆角 39">
              <a:extLst>
                <a:ext uri="{FF2B5EF4-FFF2-40B4-BE49-F238E27FC236}">
                  <a16:creationId xmlns:a16="http://schemas.microsoft.com/office/drawing/2014/main" id="{4CA2B939-4054-4A7A-B409-1A4F169635B5}"/>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矩形: 圆角 4">
              <a:extLst>
                <a:ext uri="{FF2B5EF4-FFF2-40B4-BE49-F238E27FC236}">
                  <a16:creationId xmlns:a16="http://schemas.microsoft.com/office/drawing/2014/main" id="{5960A39A-EE75-43D3-94EA-52B314F1DEE9}"/>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a:latin typeface="微软雅黑" panose="020B0503020204020204" pitchFamily="34" charset="-122"/>
                  <a:ea typeface="微软雅黑" panose="020B0503020204020204" pitchFamily="34" charset="-122"/>
                </a:rPr>
                <a:t>科学研究展望</a:t>
              </a:r>
              <a:endParaRPr lang="zh-CN" altLang="en-US" sz="1299">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C1D27312-64C8-4F4B-9B9E-A92F5473796F}"/>
              </a:ext>
            </a:extLst>
          </p:cNvPr>
          <p:cNvGrpSpPr/>
          <p:nvPr/>
        </p:nvGrpSpPr>
        <p:grpSpPr>
          <a:xfrm>
            <a:off x="6026937" y="2881760"/>
            <a:ext cx="1255107" cy="543283"/>
            <a:chOff x="3095624" y="207615"/>
            <a:chExt cx="1936750" cy="1258887"/>
          </a:xfrm>
          <a:solidFill>
            <a:srgbClr val="2F549E"/>
          </a:solidFill>
          <a:scene3d>
            <a:camera prst="orthographicFront"/>
            <a:lightRig rig="chilly" dir="t"/>
          </a:scene3d>
        </p:grpSpPr>
        <p:sp>
          <p:nvSpPr>
            <p:cNvPr id="43" name="矩形: 圆角 42">
              <a:extLst>
                <a:ext uri="{FF2B5EF4-FFF2-40B4-BE49-F238E27FC236}">
                  <a16:creationId xmlns:a16="http://schemas.microsoft.com/office/drawing/2014/main" id="{C21C213F-A933-4319-A504-D8146ECBBA6B}"/>
                </a:ext>
              </a:extLst>
            </p:cNvPr>
            <p:cNvSpPr/>
            <p:nvPr/>
          </p:nvSpPr>
          <p:spPr>
            <a:xfrm>
              <a:off x="3095624" y="207615"/>
              <a:ext cx="1936750" cy="1258887"/>
            </a:xfrm>
            <a:prstGeom prst="roundRect">
              <a:avLst/>
            </a:prstGeom>
            <a:grpFill/>
            <a:ln>
              <a:solidFill>
                <a:srgbClr val="376DFF"/>
              </a:solidFill>
            </a:ln>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矩形: 圆角 4">
              <a:extLst>
                <a:ext uri="{FF2B5EF4-FFF2-40B4-BE49-F238E27FC236}">
                  <a16:creationId xmlns:a16="http://schemas.microsoft.com/office/drawing/2014/main" id="{44C340E4-0FEC-4CE6-A56F-05D2D33B5816}"/>
                </a:ext>
              </a:extLst>
            </p:cNvPr>
            <p:cNvSpPr txBox="1"/>
            <p:nvPr/>
          </p:nvSpPr>
          <p:spPr>
            <a:xfrm>
              <a:off x="3157077" y="269069"/>
              <a:ext cx="1813842" cy="1135980"/>
            </a:xfrm>
            <a:prstGeom prst="rect">
              <a:avLst/>
            </a:prstGeom>
            <a:grpFill/>
            <a:ln>
              <a:solidFill>
                <a:srgbClr val="376DFF"/>
              </a:solidFill>
            </a:ln>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en-US" altLang="zh-CN" sz="1299" b="1">
                  <a:latin typeface="微软雅黑" panose="020B0503020204020204" pitchFamily="34" charset="-122"/>
                  <a:ea typeface="微软雅黑" panose="020B0503020204020204" pitchFamily="34" charset="-122"/>
                </a:rPr>
                <a:t>Trick</a:t>
              </a:r>
              <a:r>
                <a:rPr lang="zh-CN" altLang="en-US" sz="1299" b="1">
                  <a:latin typeface="微软雅黑" panose="020B0503020204020204" pitchFamily="34" charset="-122"/>
                  <a:ea typeface="微软雅黑" panose="020B0503020204020204" pitchFamily="34" charset="-122"/>
                </a:rPr>
                <a:t>实用性</a:t>
              </a:r>
              <a:endParaRPr lang="zh-CN" altLang="en-US" sz="1299">
                <a:latin typeface="微软雅黑" panose="020B0503020204020204" pitchFamily="34" charset="-122"/>
                <a:ea typeface="微软雅黑" panose="020B0503020204020204" pitchFamily="34" charset="-122"/>
              </a:endParaRPr>
            </a:p>
          </p:txBody>
        </p:sp>
      </p:grpSp>
      <p:cxnSp>
        <p:nvCxnSpPr>
          <p:cNvPr id="46" name="直接连接符 45">
            <a:extLst>
              <a:ext uri="{FF2B5EF4-FFF2-40B4-BE49-F238E27FC236}">
                <a16:creationId xmlns:a16="http://schemas.microsoft.com/office/drawing/2014/main" id="{F5CA6C45-EAD3-4186-AC14-A3560B5E631B}"/>
              </a:ext>
            </a:extLst>
          </p:cNvPr>
          <p:cNvCxnSpPr>
            <a:cxnSpLocks/>
            <a:stCxn id="40" idx="3"/>
            <a:endCxn id="43" idx="1"/>
          </p:cNvCxnSpPr>
          <p:nvPr/>
        </p:nvCxnSpPr>
        <p:spPr>
          <a:xfrm>
            <a:off x="5171708" y="3153401"/>
            <a:ext cx="8552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A16DA95E-84FF-4F86-BE03-8C53C4743B72}"/>
              </a:ext>
            </a:extLst>
          </p:cNvPr>
          <p:cNvGrpSpPr/>
          <p:nvPr/>
        </p:nvGrpSpPr>
        <p:grpSpPr>
          <a:xfrm>
            <a:off x="6012337" y="2096329"/>
            <a:ext cx="1255107" cy="543283"/>
            <a:chOff x="3095624" y="207615"/>
            <a:chExt cx="1936750" cy="1258887"/>
          </a:xfrm>
          <a:solidFill>
            <a:srgbClr val="2F549E"/>
          </a:solidFill>
          <a:scene3d>
            <a:camera prst="orthographicFront"/>
            <a:lightRig rig="chilly" dir="t"/>
          </a:scene3d>
        </p:grpSpPr>
        <p:sp>
          <p:nvSpPr>
            <p:cNvPr id="48" name="矩形: 圆角 47">
              <a:extLst>
                <a:ext uri="{FF2B5EF4-FFF2-40B4-BE49-F238E27FC236}">
                  <a16:creationId xmlns:a16="http://schemas.microsoft.com/office/drawing/2014/main" id="{9F24817C-431F-4584-AD35-B3FB67707783}"/>
                </a:ext>
              </a:extLst>
            </p:cNvPr>
            <p:cNvSpPr/>
            <p:nvPr/>
          </p:nvSpPr>
          <p:spPr>
            <a:xfrm>
              <a:off x="3095624" y="207615"/>
              <a:ext cx="1936750" cy="1258887"/>
            </a:xfrm>
            <a:prstGeom prst="roundRect">
              <a:avLst/>
            </a:prstGeom>
            <a:grpFill/>
            <a:ln>
              <a:solidFill>
                <a:srgbClr val="376DFF"/>
              </a:solidFill>
            </a:ln>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矩形: 圆角 4">
              <a:extLst>
                <a:ext uri="{FF2B5EF4-FFF2-40B4-BE49-F238E27FC236}">
                  <a16:creationId xmlns:a16="http://schemas.microsoft.com/office/drawing/2014/main" id="{FF948E9E-CCC9-404A-8232-D74A96DBABE4}"/>
                </a:ext>
              </a:extLst>
            </p:cNvPr>
            <p:cNvSpPr txBox="1"/>
            <p:nvPr/>
          </p:nvSpPr>
          <p:spPr>
            <a:xfrm>
              <a:off x="3157077" y="269069"/>
              <a:ext cx="1813842" cy="1135980"/>
            </a:xfrm>
            <a:prstGeom prst="rect">
              <a:avLst/>
            </a:prstGeom>
            <a:grpFill/>
            <a:ln>
              <a:solidFill>
                <a:srgbClr val="376DFF"/>
              </a:solidFill>
            </a:ln>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推理速度较慢</a:t>
              </a:r>
              <a:endParaRPr lang="zh-CN" altLang="en-US" sz="1299" dirty="0">
                <a:latin typeface="微软雅黑" panose="020B0503020204020204" pitchFamily="34" charset="-122"/>
                <a:ea typeface="微软雅黑" panose="020B0503020204020204" pitchFamily="34" charset="-122"/>
              </a:endParaRPr>
            </a:p>
          </p:txBody>
        </p:sp>
      </p:grpSp>
      <p:cxnSp>
        <p:nvCxnSpPr>
          <p:cNvPr id="51" name="直接连接符 50">
            <a:extLst>
              <a:ext uri="{FF2B5EF4-FFF2-40B4-BE49-F238E27FC236}">
                <a16:creationId xmlns:a16="http://schemas.microsoft.com/office/drawing/2014/main" id="{3E606A20-6679-4906-A3CA-9AE4BB1A6C95}"/>
              </a:ext>
            </a:extLst>
          </p:cNvPr>
          <p:cNvCxnSpPr>
            <a:cxnSpLocks/>
            <a:stCxn id="167" idx="3"/>
            <a:endCxn id="48" idx="1"/>
          </p:cNvCxnSpPr>
          <p:nvPr/>
        </p:nvCxnSpPr>
        <p:spPr>
          <a:xfrm>
            <a:off x="5157106" y="2003532"/>
            <a:ext cx="855231" cy="3644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8BE6D65-4E77-4D57-AABF-E3BCDA590C0B}"/>
              </a:ext>
            </a:extLst>
          </p:cNvPr>
          <p:cNvCxnSpPr>
            <a:cxnSpLocks/>
            <a:stCxn id="93" idx="3"/>
            <a:endCxn id="40" idx="1"/>
          </p:cNvCxnSpPr>
          <p:nvPr/>
        </p:nvCxnSpPr>
        <p:spPr>
          <a:xfrm>
            <a:off x="3168895" y="2708104"/>
            <a:ext cx="747706" cy="445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9E08FD8-B038-4C4C-BD75-CEF669A5D0E6}"/>
              </a:ext>
            </a:extLst>
          </p:cNvPr>
          <p:cNvCxnSpPr>
            <a:cxnSpLocks/>
            <a:stCxn id="93" idx="3"/>
            <a:endCxn id="45" idx="1"/>
          </p:cNvCxnSpPr>
          <p:nvPr/>
        </p:nvCxnSpPr>
        <p:spPr>
          <a:xfrm flipV="1">
            <a:off x="3168895" y="1098245"/>
            <a:ext cx="733102" cy="16098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CED7AA2A-7FDD-4D95-B7C8-BA721AC9E692}"/>
              </a:ext>
            </a:extLst>
          </p:cNvPr>
          <p:cNvGrpSpPr/>
          <p:nvPr/>
        </p:nvGrpSpPr>
        <p:grpSpPr>
          <a:xfrm>
            <a:off x="3901998" y="826603"/>
            <a:ext cx="1255107" cy="543283"/>
            <a:chOff x="3095624" y="207615"/>
            <a:chExt cx="1936750" cy="1258887"/>
          </a:xfrm>
          <a:solidFill>
            <a:srgbClr val="E76B80"/>
          </a:solidFill>
          <a:scene3d>
            <a:camera prst="orthographicFront"/>
            <a:lightRig rig="chilly" dir="t"/>
          </a:scene3d>
        </p:grpSpPr>
        <p:sp>
          <p:nvSpPr>
            <p:cNvPr id="45" name="矩形: 圆角 44">
              <a:extLst>
                <a:ext uri="{FF2B5EF4-FFF2-40B4-BE49-F238E27FC236}">
                  <a16:creationId xmlns:a16="http://schemas.microsoft.com/office/drawing/2014/main" id="{48468DCE-1143-4CB0-AB11-C99601F2948F}"/>
                </a:ext>
              </a:extLst>
            </p:cNvPr>
            <p:cNvSpPr/>
            <p:nvPr/>
          </p:nvSpPr>
          <p:spPr>
            <a:xfrm>
              <a:off x="3095624" y="207615"/>
              <a:ext cx="1936750" cy="1258887"/>
            </a:xfrm>
            <a:prstGeom prst="roundRect">
              <a:avLst/>
            </a:prstGeom>
            <a:grpFill/>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矩形: 圆角 4">
              <a:extLst>
                <a:ext uri="{FF2B5EF4-FFF2-40B4-BE49-F238E27FC236}">
                  <a16:creationId xmlns:a16="http://schemas.microsoft.com/office/drawing/2014/main" id="{431E16F6-04D5-4C1D-B8A6-9B5BEA2E7A3E}"/>
                </a:ext>
              </a:extLst>
            </p:cNvPr>
            <p:cNvSpPr txBox="1"/>
            <p:nvPr/>
          </p:nvSpPr>
          <p:spPr>
            <a:xfrm>
              <a:off x="3157077" y="269069"/>
              <a:ext cx="1813842" cy="113598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9498" tIns="49498" rIns="49498" bIns="49498" numCol="1" spcCol="1270" anchor="ctr" anchorCtr="0">
              <a:noAutofit/>
            </a:bodyPr>
            <a:lstStyle/>
            <a:p>
              <a:pPr algn="ctr" defTabSz="577512">
                <a:lnSpc>
                  <a:spcPct val="90000"/>
                </a:lnSpc>
                <a:spcBef>
                  <a:spcPct val="0"/>
                </a:spcBef>
                <a:spcAft>
                  <a:spcPct val="35000"/>
                </a:spcAft>
              </a:pPr>
              <a:r>
                <a:rPr lang="zh-CN" altLang="en-US" sz="1299" b="1" dirty="0">
                  <a:latin typeface="微软雅黑" panose="020B0503020204020204" pitchFamily="34" charset="-122"/>
                  <a:ea typeface="微软雅黑" panose="020B0503020204020204" pitchFamily="34" charset="-122"/>
                </a:rPr>
                <a:t>优势</a:t>
              </a:r>
              <a:endParaRPr lang="zh-CN" altLang="en-US" sz="1299" dirty="0">
                <a:latin typeface="微软雅黑" panose="020B0503020204020204" pitchFamily="34" charset="-122"/>
                <a:ea typeface="微软雅黑" panose="020B0503020204020204" pitchFamily="34" charset="-122"/>
              </a:endParaRPr>
            </a:p>
          </p:txBody>
        </p:sp>
      </p:grpSp>
      <p:sp>
        <p:nvSpPr>
          <p:cNvPr id="54" name="Text Placeholder 4">
            <a:extLst>
              <a:ext uri="{FF2B5EF4-FFF2-40B4-BE49-F238E27FC236}">
                <a16:creationId xmlns:a16="http://schemas.microsoft.com/office/drawing/2014/main" id="{E6695B03-A685-4D37-82F6-3A86DF5EF503}"/>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方案总结</a:t>
            </a:r>
          </a:p>
        </p:txBody>
      </p:sp>
    </p:spTree>
    <p:custDataLst>
      <p:tags r:id="rId1"/>
    </p:custDataLst>
    <p:extLst>
      <p:ext uri="{BB962C8B-B14F-4D97-AF65-F5344CB8AC3E}">
        <p14:creationId xmlns:p14="http://schemas.microsoft.com/office/powerpoint/2010/main" val="6723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6"/>
                                        </p:tgtEl>
                                      </p:cBhvr>
                                    </p:animEffect>
                                    <p:animScale>
                                      <p:cBhvr>
                                        <p:cTn id="7" dur="250" autoRev="1" fill="hold"/>
                                        <p:tgtEl>
                                          <p:spTgt spid="16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9"/>
                                        </p:tgtEl>
                                      </p:cBhvr>
                                    </p:animEffect>
                                    <p:animScale>
                                      <p:cBhvr>
                                        <p:cTn id="12" dur="250" autoRev="1" fill="hold"/>
                                        <p:tgtEl>
                                          <p:spTgt spid="3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72"/>
                                        </p:tgtEl>
                                      </p:cBhvr>
                                    </p:animEffect>
                                    <p:animScale>
                                      <p:cBhvr>
                                        <p:cTn id="17" dur="250" autoRev="1" fill="hold"/>
                                        <p:tgtEl>
                                          <p:spTgt spid="1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95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1411091"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endParaRPr lang="zh-CN" altLang="en-US" sz="2021"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17" name="图表 16">
            <a:extLst>
              <a:ext uri="{FF2B5EF4-FFF2-40B4-BE49-F238E27FC236}">
                <a16:creationId xmlns:a16="http://schemas.microsoft.com/office/drawing/2014/main" id="{620F1CFB-DD96-4135-9C19-CA7DDB8FCC0D}"/>
              </a:ext>
            </a:extLst>
          </p:cNvPr>
          <p:cNvGraphicFramePr/>
          <p:nvPr/>
        </p:nvGraphicFramePr>
        <p:xfrm>
          <a:off x="2121563" y="938201"/>
          <a:ext cx="6107373" cy="2946307"/>
        </p:xfrm>
        <a:graphic>
          <a:graphicData uri="http://schemas.openxmlformats.org/drawingml/2006/chart">
            <c:chart xmlns:c="http://schemas.openxmlformats.org/drawingml/2006/chart" xmlns:r="http://schemas.openxmlformats.org/officeDocument/2006/relationships" r:id="rId4"/>
          </a:graphicData>
        </a:graphic>
      </p:graphicFrame>
      <p:sp>
        <p:nvSpPr>
          <p:cNvPr id="12" name="矩形 11">
            <a:extLst>
              <a:ext uri="{FF2B5EF4-FFF2-40B4-BE49-F238E27FC236}">
                <a16:creationId xmlns:a16="http://schemas.microsoft.com/office/drawing/2014/main" id="{86EE9E73-7BF3-42DF-804A-D3752D6BB4BC}"/>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3" name="文本框 12">
            <a:extLst>
              <a:ext uri="{FF2B5EF4-FFF2-40B4-BE49-F238E27FC236}">
                <a16:creationId xmlns:a16="http://schemas.microsoft.com/office/drawing/2014/main" id="{24E87500-7658-43DF-ACE2-01EC2B7873A9}"/>
              </a:ext>
            </a:extLst>
          </p:cNvPr>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数据分析</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4" name="矩形 13">
            <a:extLst>
              <a:ext uri="{FF2B5EF4-FFF2-40B4-BE49-F238E27FC236}">
                <a16:creationId xmlns:a16="http://schemas.microsoft.com/office/drawing/2014/main" id="{37FB2C8F-3E03-4C6D-A977-8EC1F1769DC4}"/>
              </a:ext>
            </a:extLst>
          </p:cNvPr>
          <p:cNvSpPr/>
          <p:nvPr/>
        </p:nvSpPr>
        <p:spPr>
          <a:xfrm>
            <a:off x="1952097" y="4080862"/>
            <a:ext cx="6449706"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5" name="文本框 14">
            <a:extLst>
              <a:ext uri="{FF2B5EF4-FFF2-40B4-BE49-F238E27FC236}">
                <a16:creationId xmlns:a16="http://schemas.microsoft.com/office/drawing/2014/main" id="{4D6DEC59-C1B8-4045-A250-6050C5780C39}"/>
              </a:ext>
            </a:extLst>
          </p:cNvPr>
          <p:cNvSpPr txBox="1"/>
          <p:nvPr/>
        </p:nvSpPr>
        <p:spPr>
          <a:xfrm>
            <a:off x="3765359" y="4031123"/>
            <a:ext cx="3167319"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类别不平衡，重加权</a:t>
            </a:r>
            <a:r>
              <a:rPr lang="en-US" altLang="zh-CN" sz="1444" b="1" dirty="0">
                <a:solidFill>
                  <a:srgbClr val="C00000"/>
                </a:solidFill>
                <a:latin typeface="微软雅黑" panose="020B0503020204020204" pitchFamily="34" charset="-122"/>
                <a:ea typeface="微软雅黑" panose="020B0503020204020204" pitchFamily="34" charset="-122"/>
              </a:rPr>
              <a:t>(re-weighting)</a:t>
            </a:r>
            <a:endPar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9" name="Text Placeholder 4">
            <a:extLst>
              <a:ext uri="{FF2B5EF4-FFF2-40B4-BE49-F238E27FC236}">
                <a16:creationId xmlns:a16="http://schemas.microsoft.com/office/drawing/2014/main" id="{6D6F120E-A787-4226-AB11-7003AE73D575}"/>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附    录</a:t>
            </a:r>
          </a:p>
        </p:txBody>
      </p:sp>
    </p:spTree>
    <p:custDataLst>
      <p:tags r:id="rId1"/>
    </p:custDataLst>
    <p:extLst>
      <p:ext uri="{BB962C8B-B14F-4D97-AF65-F5344CB8AC3E}">
        <p14:creationId xmlns:p14="http://schemas.microsoft.com/office/powerpoint/2010/main" val="132929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chemeClr val="bg1"/>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chemeClr val="bg1"/>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chemeClr val="bg1"/>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赛题解读和数据分析</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整体设计</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chemeClr val="bg1"/>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方案总结</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2406251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772" y="972395"/>
            <a:ext cx="256658" cy="256658"/>
          </a:xfrm>
          <a:prstGeom prst="rect">
            <a:avLst/>
          </a:prstGeom>
        </p:spPr>
      </p:pic>
      <p:pic>
        <p:nvPicPr>
          <p:cNvPr id="19" name="图片 18"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1804032"/>
            <a:ext cx="256658" cy="256658"/>
          </a:xfrm>
          <a:prstGeom prst="rect">
            <a:avLst/>
          </a:prstGeom>
        </p:spPr>
      </p:pic>
      <p:pic>
        <p:nvPicPr>
          <p:cNvPr id="20" name="图片 19"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4359948" y="2510590"/>
            <a:ext cx="256658" cy="256658"/>
          </a:xfrm>
          <a:prstGeom prst="rect">
            <a:avLst/>
          </a:prstGeom>
        </p:spPr>
      </p:pic>
      <p:pic>
        <p:nvPicPr>
          <p:cNvPr id="21" name="图片 20" descr="图标&#10;&#10;描述已自动生成"/>
          <p:cNvPicPr>
            <a:picLocks noChangeAspect="1"/>
          </p:cNvPicPr>
          <p:nvPr/>
        </p:nvPicPr>
        <p:blipFill>
          <a:blip r:embed="rId3" cstate="email">
            <a:duotone>
              <a:prstClr val="black"/>
              <a:schemeClr val="accent5">
                <a:tint val="45000"/>
                <a:satMod val="400000"/>
              </a:schemeClr>
            </a:duotone>
          </a:blip>
          <a:stretch>
            <a:fillRect/>
          </a:stretch>
        </p:blipFill>
        <p:spPr>
          <a:xfrm>
            <a:off x="6652188" y="3236028"/>
            <a:ext cx="256658" cy="256658"/>
          </a:xfrm>
          <a:prstGeom prst="rect">
            <a:avLst/>
          </a:prstGeom>
        </p:spPr>
      </p:pic>
      <p:sp>
        <p:nvSpPr>
          <p:cNvPr id="6" name="文本框 5"/>
          <p:cNvSpPr txBox="1"/>
          <p:nvPr/>
        </p:nvSpPr>
        <p:spPr>
          <a:xfrm>
            <a:off x="4682886" y="956827"/>
            <a:ext cx="2492990" cy="400110"/>
          </a:xfrm>
          <a:prstGeom prst="rect">
            <a:avLst/>
          </a:prstGeom>
          <a:noFill/>
        </p:spPr>
        <p:txBody>
          <a:bodyPr wrap="none" rtlCol="0">
            <a:spAutoFit/>
          </a:bodyPr>
          <a:lstStyle/>
          <a:p>
            <a:pPr algn="l"/>
            <a:r>
              <a:rPr kumimoji="1" sz="2000" b="1" dirty="0" err="1">
                <a:solidFill>
                  <a:srgbClr val="7F7F7F"/>
                </a:solidFill>
                <a:latin typeface="微软雅黑" panose="020B0503020204020204" pitchFamily="34" charset="-122"/>
                <a:ea typeface="微软雅黑" panose="020B0503020204020204" pitchFamily="34" charset="-122"/>
                <a:cs typeface="Alibaba PuHuiTi" pitchFamily="18" charset="-122"/>
              </a:rPr>
              <a:t>团队</a:t>
            </a:r>
            <a:r>
              <a:rPr kumimoji="1" lang="zh-CN" altLang="en-US" sz="2000" b="1" dirty="0">
                <a:solidFill>
                  <a:srgbClr val="7F7F7F"/>
                </a:solidFill>
                <a:latin typeface="微软雅黑" panose="020B0503020204020204" pitchFamily="34" charset="-122"/>
                <a:ea typeface="微软雅黑" panose="020B0503020204020204" pitchFamily="34" charset="-122"/>
                <a:cs typeface="Alibaba PuHuiTi" pitchFamily="18" charset="-122"/>
              </a:rPr>
              <a:t>背景和成员简介</a:t>
            </a:r>
            <a:endParaRPr kumimoji="1" sz="2000" b="1" dirty="0">
              <a:solidFill>
                <a:srgbClr val="7F7F7F"/>
              </a:solidFill>
              <a:latin typeface="微软雅黑" panose="020B0503020204020204" pitchFamily="34" charset="-122"/>
              <a:ea typeface="微软雅黑" panose="020B0503020204020204" pitchFamily="34" charset="-122"/>
              <a:cs typeface="Alibaba PuHuiTi" pitchFamily="18" charset="-122"/>
            </a:endParaRPr>
          </a:p>
        </p:txBody>
      </p:sp>
      <p:sp>
        <p:nvSpPr>
          <p:cNvPr id="3" name="文本框 2"/>
          <p:cNvSpPr txBox="1"/>
          <p:nvPr/>
        </p:nvSpPr>
        <p:spPr>
          <a:xfrm>
            <a:off x="6970805" y="1772893"/>
            <a:ext cx="2492990" cy="400110"/>
          </a:xfrm>
          <a:prstGeom prst="rect">
            <a:avLst/>
          </a:prstGeom>
          <a:no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赛题解读和数据分析</a:t>
            </a:r>
            <a:endParaRPr kumimoji="1" sz="20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82886" y="2479109"/>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整体设计</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70805" y="3204782"/>
            <a:ext cx="146706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创新和落地</a:t>
            </a:r>
          </a:p>
        </p:txBody>
      </p:sp>
      <p:sp>
        <p:nvSpPr>
          <p:cNvPr id="2" name="文本框 1"/>
          <p:cNvSpPr txBox="1"/>
          <p:nvPr/>
        </p:nvSpPr>
        <p:spPr>
          <a:xfrm>
            <a:off x="4419943" y="956966"/>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1</a:t>
            </a:r>
          </a:p>
        </p:txBody>
      </p:sp>
      <p:sp>
        <p:nvSpPr>
          <p:cNvPr id="7" name="文本框 6"/>
          <p:cNvSpPr txBox="1"/>
          <p:nvPr/>
        </p:nvSpPr>
        <p:spPr>
          <a:xfrm>
            <a:off x="6712445" y="1804197"/>
            <a:ext cx="136579" cy="292259"/>
          </a:xfrm>
          <a:prstGeom prst="rect">
            <a:avLst/>
          </a:prstGeom>
          <a:noFill/>
        </p:spPr>
        <p:txBody>
          <a:bodyPr wrap="square" rtlCol="0">
            <a:spAutoFit/>
          </a:bodyPr>
          <a:lstStyle/>
          <a:p>
            <a:r>
              <a:rPr lang="en-US" altLang="zh-CN" sz="1299" dirty="0">
                <a:solidFill>
                  <a:schemeClr val="bg1"/>
                </a:solidFill>
                <a:latin typeface="微软雅黑" panose="020B0503020204020204" pitchFamily="34" charset="-122"/>
                <a:ea typeface="微软雅黑" panose="020B0503020204020204" pitchFamily="34" charset="-122"/>
              </a:rPr>
              <a:t>2</a:t>
            </a:r>
          </a:p>
        </p:txBody>
      </p:sp>
      <p:sp>
        <p:nvSpPr>
          <p:cNvPr id="8" name="文本框 7"/>
          <p:cNvSpPr txBox="1"/>
          <p:nvPr/>
        </p:nvSpPr>
        <p:spPr>
          <a:xfrm>
            <a:off x="4419943" y="2490247"/>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6712445" y="3236086"/>
            <a:ext cx="136579" cy="292259"/>
          </a:xfrm>
          <a:prstGeom prst="rect">
            <a:avLst/>
          </a:prstGeom>
          <a:noFill/>
        </p:spPr>
        <p:txBody>
          <a:bodyPr wrap="square" rtlCol="0">
            <a:spAutoFit/>
          </a:bodyPr>
          <a:lstStyle/>
          <a:p>
            <a:r>
              <a:rPr lang="en-US" altLang="zh-CN" sz="1299" dirty="0">
                <a:solidFill>
                  <a:srgbClr val="7F7F7F"/>
                </a:solidFill>
                <a:latin typeface="微软雅黑" panose="020B0503020204020204" pitchFamily="34" charset="-122"/>
                <a:ea typeface="微软雅黑" panose="020B0503020204020204" pitchFamily="34" charset="-122"/>
              </a:rPr>
              <a:t>4</a:t>
            </a:r>
          </a:p>
        </p:txBody>
      </p:sp>
      <p:pic>
        <p:nvPicPr>
          <p:cNvPr id="15" name="图片 14" descr="图标&#10;&#10;描述已自动生成">
            <a:extLst>
              <a:ext uri="{FF2B5EF4-FFF2-40B4-BE49-F238E27FC236}">
                <a16:creationId xmlns:a16="http://schemas.microsoft.com/office/drawing/2014/main" id="{01117062-E33D-4C3E-8CE4-927127C0DFE1}"/>
              </a:ext>
            </a:extLst>
          </p:cNvPr>
          <p:cNvPicPr>
            <a:picLocks noChangeAspect="1"/>
          </p:cNvPicPr>
          <p:nvPr/>
        </p:nvPicPr>
        <p:blipFill>
          <a:blip r:embed="rId3" cstate="email">
            <a:duotone>
              <a:prstClr val="black"/>
              <a:schemeClr val="accent5">
                <a:tint val="45000"/>
                <a:satMod val="400000"/>
              </a:schemeClr>
            </a:duotone>
          </a:blip>
          <a:stretch>
            <a:fillRect/>
          </a:stretch>
        </p:blipFill>
        <p:spPr>
          <a:xfrm>
            <a:off x="4359948" y="3856086"/>
            <a:ext cx="256658" cy="256658"/>
          </a:xfrm>
          <a:prstGeom prst="rect">
            <a:avLst/>
          </a:prstGeom>
        </p:spPr>
      </p:pic>
      <p:sp>
        <p:nvSpPr>
          <p:cNvPr id="16" name="文本框 15">
            <a:extLst>
              <a:ext uri="{FF2B5EF4-FFF2-40B4-BE49-F238E27FC236}">
                <a16:creationId xmlns:a16="http://schemas.microsoft.com/office/drawing/2014/main" id="{348B2694-59BF-45DE-AC31-251ECB8C5196}"/>
              </a:ext>
            </a:extLst>
          </p:cNvPr>
          <p:cNvSpPr txBox="1"/>
          <p:nvPr/>
        </p:nvSpPr>
        <p:spPr>
          <a:xfrm>
            <a:off x="4682886" y="3824605"/>
            <a:ext cx="1210588" cy="400110"/>
          </a:xfrm>
          <a:prstGeom prst="rect">
            <a:avLst/>
          </a:prstGeom>
          <a:noFill/>
        </p:spPr>
        <p:txBody>
          <a:bodyPr wrap="none" rtlCol="0">
            <a:spAutoFit/>
          </a:bodyPr>
          <a:lstStyle/>
          <a:p>
            <a:r>
              <a:rPr kumimoji="1" lang="zh-CN" altLang="en-US" sz="2000" b="1" dirty="0">
                <a:solidFill>
                  <a:srgbClr val="7F7F7F"/>
                </a:solidFill>
                <a:latin typeface="微软雅黑" panose="020B0503020204020204" pitchFamily="34" charset="-122"/>
                <a:ea typeface="微软雅黑" panose="020B0503020204020204" pitchFamily="34" charset="-122"/>
              </a:rPr>
              <a:t>方案总结</a:t>
            </a:r>
            <a:endParaRPr kumimoji="1" sz="2000" b="1" dirty="0">
              <a:solidFill>
                <a:srgbClr val="7F7F7F"/>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B0A1DAE-9D53-44AD-AA60-5FAB520CE3E9}"/>
              </a:ext>
            </a:extLst>
          </p:cNvPr>
          <p:cNvSpPr txBox="1"/>
          <p:nvPr/>
        </p:nvSpPr>
        <p:spPr>
          <a:xfrm>
            <a:off x="4419943" y="3835743"/>
            <a:ext cx="136579" cy="292259"/>
          </a:xfrm>
          <a:prstGeom prst="rect">
            <a:avLst/>
          </a:prstGeom>
          <a:noFill/>
        </p:spPr>
        <p:txBody>
          <a:bodyPr wrap="square" rtlCol="0">
            <a:spAutoFit/>
          </a:bodyPr>
          <a:lstStyle/>
          <a:p>
            <a:r>
              <a:rPr lang="en-US" altLang="zh-CN" sz="1299">
                <a:solidFill>
                  <a:srgbClr val="7F7F7F"/>
                </a:solidFill>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12695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E5E1240-C6A0-4E75-B801-7BFD555FA9B4}"/>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37" name="文本框 36">
            <a:extLst>
              <a:ext uri="{FF2B5EF4-FFF2-40B4-BE49-F238E27FC236}">
                <a16:creationId xmlns:a16="http://schemas.microsoft.com/office/drawing/2014/main" id="{5566662F-16F2-4A1D-A8EE-63D255698241}"/>
              </a:ext>
            </a:extLst>
          </p:cNvPr>
          <p:cNvSpPr txBox="1"/>
          <p:nvPr/>
        </p:nvSpPr>
        <p:spPr>
          <a:xfrm>
            <a:off x="3245366" y="4054027"/>
            <a:ext cx="4521193"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NLU</a:t>
            </a: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 自然语言理解，多标签 </a:t>
            </a:r>
            <a:r>
              <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&amp;&amp; </a:t>
            </a: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二分类</a:t>
            </a:r>
          </a:p>
        </p:txBody>
      </p:sp>
      <p:sp>
        <p:nvSpPr>
          <p:cNvPr id="33" name="文本框 32">
            <a:extLst>
              <a:ext uri="{FF2B5EF4-FFF2-40B4-BE49-F238E27FC236}">
                <a16:creationId xmlns:a16="http://schemas.microsoft.com/office/drawing/2014/main" id="{88769098-8209-41A1-A42C-693CF4FF2124}"/>
              </a:ext>
            </a:extLst>
          </p:cNvPr>
          <p:cNvSpPr txBox="1"/>
          <p:nvPr/>
        </p:nvSpPr>
        <p:spPr>
          <a:xfrm>
            <a:off x="3062038" y="987916"/>
            <a:ext cx="2050540" cy="356893"/>
          </a:xfrm>
          <a:prstGeom prst="rect">
            <a:avLst/>
          </a:prstGeom>
          <a:noFill/>
        </p:spPr>
        <p:txBody>
          <a:bodyPr wrap="square" rtlCol="0">
            <a:spAutoFit/>
          </a:bodyPr>
          <a:lstStyle/>
          <a:p>
            <a:pPr>
              <a:lnSpc>
                <a:spcPct val="150000"/>
              </a:lnSpc>
              <a:spcBef>
                <a:spcPts val="866"/>
              </a:spcBef>
              <a:spcAft>
                <a:spcPts val="866"/>
              </a:spcAft>
              <a:buClr>
                <a:srgbClr val="5B9BD5"/>
              </a:buClr>
            </a:pPr>
            <a:r>
              <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提供：</a:t>
            </a:r>
            <a:r>
              <a:rPr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CT影像描述</a:t>
            </a:r>
            <a:r>
              <a:rPr sz="1299" b="1" dirty="0" err="1">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rPr>
              <a:t>文本</a:t>
            </a:r>
            <a:endParaRPr sz="1299" b="1" dirty="0">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34" name="文本框 33">
            <a:extLst>
              <a:ext uri="{FF2B5EF4-FFF2-40B4-BE49-F238E27FC236}">
                <a16:creationId xmlns:a16="http://schemas.microsoft.com/office/drawing/2014/main" id="{D8E2F6CD-9DAA-4717-B1AA-52491E2F6CC9}"/>
              </a:ext>
            </a:extLst>
          </p:cNvPr>
          <p:cNvSpPr txBox="1"/>
          <p:nvPr/>
        </p:nvSpPr>
        <p:spPr>
          <a:xfrm>
            <a:off x="3050507" y="1352018"/>
            <a:ext cx="3885551" cy="356893"/>
          </a:xfrm>
          <a:prstGeom prst="rect">
            <a:avLst/>
          </a:prstGeom>
          <a:noFill/>
        </p:spPr>
        <p:txBody>
          <a:bodyPr wrap="square" rtlCol="0">
            <a:spAutoFit/>
          </a:bodyPr>
          <a:lstStyle/>
          <a:p>
            <a:pPr>
              <a:lnSpc>
                <a:spcPct val="150000"/>
              </a:lnSpc>
              <a:spcBef>
                <a:spcPts val="866"/>
              </a:spcBef>
              <a:spcAft>
                <a:spcPts val="866"/>
              </a:spcAft>
              <a:buClr>
                <a:srgbClr val="5B9BD5"/>
              </a:buClr>
            </a:pPr>
            <a:r>
              <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样例：</a:t>
            </a:r>
            <a:r>
              <a:rPr lang="zh-CN" altLang="en-US" sz="1299" b="1" dirty="0">
                <a:solidFill>
                  <a:schemeClr val="accent6">
                    <a:lumMod val="50000"/>
                  </a:schemeClr>
                </a:solidFill>
                <a:latin typeface="微软雅黑" panose="020B0503020204020204" pitchFamily="34" charset="-122"/>
                <a:ea typeface="微软雅黑" panose="020B0503020204020204" pitchFamily="34" charset="-122"/>
              </a:rPr>
              <a:t>右下肺野</a:t>
            </a:r>
            <a:r>
              <a:rPr lang="zh-CN" altLang="en-US" sz="1299" b="1" dirty="0">
                <a:solidFill>
                  <a:prstClr val="black"/>
                </a:solidFill>
                <a:latin typeface="微软雅黑" panose="020B0503020204020204" pitchFamily="34" charset="-122"/>
                <a:ea typeface="微软雅黑" panose="020B0503020204020204" pitchFamily="34" charset="-122"/>
              </a:rPr>
              <a:t>见</a:t>
            </a:r>
            <a:r>
              <a:rPr lang="zh-CN" altLang="en-US" sz="1299" b="1" dirty="0">
                <a:solidFill>
                  <a:schemeClr val="accent6">
                    <a:lumMod val="50000"/>
                  </a:schemeClr>
                </a:solidFill>
                <a:latin typeface="微软雅黑" panose="020B0503020204020204" pitchFamily="34" charset="-122"/>
                <a:ea typeface="微软雅黑" panose="020B0503020204020204" pitchFamily="34" charset="-122"/>
              </a:rPr>
              <a:t>小结节样影与软组织肿块影</a:t>
            </a:r>
            <a:endParaRPr sz="1299"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40904C2E-8692-420C-93C0-A3F1118ED649}"/>
              </a:ext>
            </a:extLst>
          </p:cNvPr>
          <p:cNvSpPr txBox="1"/>
          <p:nvPr/>
        </p:nvSpPr>
        <p:spPr>
          <a:xfrm>
            <a:off x="3590595" y="1891065"/>
            <a:ext cx="878220" cy="356893"/>
          </a:xfrm>
          <a:prstGeom prst="rect">
            <a:avLst/>
          </a:prstGeom>
          <a:noFill/>
          <a:ln w="19050">
            <a:solidFill>
              <a:schemeClr val="accent6">
                <a:lumMod val="50000"/>
              </a:schemeClr>
            </a:solidFill>
          </a:ln>
        </p:spPr>
        <p:txBody>
          <a:bodyPr wrap="square" rtlCol="0">
            <a:spAutoFit/>
          </a:bodyPr>
          <a:lstStyle/>
          <a:p>
            <a:pPr algn="ctr">
              <a:lnSpc>
                <a:spcPct val="150000"/>
              </a:lnSpc>
              <a:spcBef>
                <a:spcPts val="866"/>
              </a:spcBef>
              <a:spcAft>
                <a:spcPts val="866"/>
              </a:spcAft>
              <a:buClr>
                <a:srgbClr val="5B9BD5"/>
              </a:buClr>
            </a:pPr>
            <a:r>
              <a:rPr lang="zh-CN" altLang="en-US" sz="1299" b="1" dirty="0">
                <a:solidFill>
                  <a:schemeClr val="accent6">
                    <a:lumMod val="50000"/>
                  </a:schemeClr>
                </a:solidFill>
                <a:latin typeface="微软雅黑" panose="020B0503020204020204" pitchFamily="34" charset="-122"/>
                <a:ea typeface="微软雅黑" panose="020B0503020204020204" pitchFamily="34" charset="-122"/>
                <a:cs typeface="Microsoft YaHei Bold" panose="020B0503020204020204" charset="-122"/>
              </a:rPr>
              <a:t>患病区域</a:t>
            </a:r>
            <a:endParaRPr sz="1299" b="1" dirty="0">
              <a:solidFill>
                <a:schemeClr val="accent6">
                  <a:lumMod val="50000"/>
                </a:schemeClr>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39" name="文本框 38">
            <a:extLst>
              <a:ext uri="{FF2B5EF4-FFF2-40B4-BE49-F238E27FC236}">
                <a16:creationId xmlns:a16="http://schemas.microsoft.com/office/drawing/2014/main" id="{CDEDF041-604A-4D94-A672-1945BD7B5FD0}"/>
              </a:ext>
            </a:extLst>
          </p:cNvPr>
          <p:cNvSpPr txBox="1"/>
          <p:nvPr/>
        </p:nvSpPr>
        <p:spPr>
          <a:xfrm>
            <a:off x="5070754" y="1891065"/>
            <a:ext cx="878220" cy="356893"/>
          </a:xfrm>
          <a:prstGeom prst="rect">
            <a:avLst/>
          </a:prstGeom>
          <a:noFill/>
          <a:ln w="19050">
            <a:solidFill>
              <a:schemeClr val="accent6">
                <a:lumMod val="50000"/>
              </a:schemeClr>
            </a:solidFill>
          </a:ln>
        </p:spPr>
        <p:txBody>
          <a:bodyPr wrap="square" rtlCol="0">
            <a:spAutoFit/>
          </a:bodyPr>
          <a:lstStyle/>
          <a:p>
            <a:pPr algn="ctr">
              <a:lnSpc>
                <a:spcPct val="150000"/>
              </a:lnSpc>
              <a:spcBef>
                <a:spcPts val="866"/>
              </a:spcBef>
              <a:spcAft>
                <a:spcPts val="866"/>
              </a:spcAft>
              <a:buClr>
                <a:srgbClr val="5B9BD5"/>
              </a:buClr>
            </a:pPr>
            <a:r>
              <a:rPr lang="zh-CN" altLang="en-US" sz="1299" b="1" dirty="0">
                <a:solidFill>
                  <a:schemeClr val="accent6">
                    <a:lumMod val="50000"/>
                  </a:schemeClr>
                </a:solidFill>
                <a:latin typeface="微软雅黑" panose="020B0503020204020204" pitchFamily="34" charset="-122"/>
                <a:ea typeface="微软雅黑" panose="020B0503020204020204" pitchFamily="34" charset="-122"/>
                <a:cs typeface="Microsoft YaHei Bold" panose="020B0503020204020204" charset="-122"/>
              </a:rPr>
              <a:t>诊断类型</a:t>
            </a:r>
            <a:endParaRPr sz="1299" b="1" dirty="0">
              <a:solidFill>
                <a:schemeClr val="accent6">
                  <a:lumMod val="50000"/>
                </a:schemeClr>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42" name="文本框 41">
            <a:extLst>
              <a:ext uri="{FF2B5EF4-FFF2-40B4-BE49-F238E27FC236}">
                <a16:creationId xmlns:a16="http://schemas.microsoft.com/office/drawing/2014/main" id="{ED0E6799-B653-4D21-A781-50AA32C6687E}"/>
              </a:ext>
            </a:extLst>
          </p:cNvPr>
          <p:cNvSpPr txBox="1"/>
          <p:nvPr/>
        </p:nvSpPr>
        <p:spPr>
          <a:xfrm>
            <a:off x="3050506" y="2303017"/>
            <a:ext cx="4201290" cy="356893"/>
          </a:xfrm>
          <a:prstGeom prst="rect">
            <a:avLst/>
          </a:prstGeom>
          <a:noFill/>
        </p:spPr>
        <p:txBody>
          <a:bodyPr wrap="square" rtlCol="0">
            <a:spAutoFit/>
          </a:bodyPr>
          <a:lstStyle/>
          <a:p>
            <a:pPr>
              <a:lnSpc>
                <a:spcPct val="150000"/>
              </a:lnSpc>
              <a:spcBef>
                <a:spcPts val="866"/>
              </a:spcBef>
              <a:spcAft>
                <a:spcPts val="866"/>
              </a:spcAft>
              <a:buClr>
                <a:srgbClr val="5B9BD5"/>
              </a:buClr>
            </a:pPr>
            <a:r>
              <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需求：</a:t>
            </a:r>
            <a:r>
              <a:rPr sz="1299" b="1" dirty="0" err="1">
                <a:latin typeface="微软雅黑" panose="020B0503020204020204" pitchFamily="34" charset="-122"/>
                <a:ea typeface="微软雅黑" panose="020B0503020204020204" pitchFamily="34" charset="-122"/>
                <a:cs typeface="Microsoft YaHei Bold" panose="020B0503020204020204" charset="-122"/>
              </a:rPr>
              <a:t>判断身体</a:t>
            </a:r>
            <a:r>
              <a:rPr sz="1299" b="1" dirty="0" err="1">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rPr>
              <a:t>若干</a:t>
            </a:r>
            <a:r>
              <a:rPr sz="1299" b="1" dirty="0" err="1">
                <a:latin typeface="微软雅黑" panose="020B0503020204020204" pitchFamily="34" charset="-122"/>
                <a:ea typeface="微软雅黑" panose="020B0503020204020204" pitchFamily="34" charset="-122"/>
                <a:cs typeface="Microsoft YaHei Bold" panose="020B0503020204020204" charset="-122"/>
              </a:rPr>
              <a:t>目标</a:t>
            </a:r>
            <a:r>
              <a:rPr sz="1299" b="1" dirty="0" err="1">
                <a:solidFill>
                  <a:schemeClr val="accent1">
                    <a:lumMod val="75000"/>
                  </a:schemeClr>
                </a:solidFill>
                <a:latin typeface="微软雅黑" panose="020B0503020204020204" pitchFamily="34" charset="-122"/>
                <a:ea typeface="微软雅黑" panose="020B0503020204020204" pitchFamily="34" charset="-122"/>
              </a:rPr>
              <a:t>区域是否</a:t>
            </a:r>
            <a:r>
              <a:rPr sz="1299" b="1" dirty="0" err="1">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rPr>
              <a:t>有异常</a:t>
            </a:r>
            <a:r>
              <a:rPr sz="1299" b="1" dirty="0" err="1">
                <a:latin typeface="微软雅黑" panose="020B0503020204020204" pitchFamily="34" charset="-122"/>
                <a:ea typeface="微软雅黑" panose="020B0503020204020204" pitchFamily="34" charset="-122"/>
                <a:cs typeface="Microsoft YaHei Bold" panose="020B0503020204020204" charset="-122"/>
              </a:rPr>
              <a:t>以及</a:t>
            </a:r>
            <a:r>
              <a:rPr sz="1299" b="1" dirty="0" err="1">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rPr>
              <a:t>异常类型</a:t>
            </a:r>
            <a:endParaRPr sz="1299" b="1" dirty="0">
              <a:solidFill>
                <a:schemeClr val="accent1">
                  <a:lumMod val="75000"/>
                </a:schemeClr>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43" name="箭头: 下 42">
            <a:extLst>
              <a:ext uri="{FF2B5EF4-FFF2-40B4-BE49-F238E27FC236}">
                <a16:creationId xmlns:a16="http://schemas.microsoft.com/office/drawing/2014/main" id="{4755E6ED-3872-489A-B0CF-12E4C8CC7872}"/>
              </a:ext>
            </a:extLst>
          </p:cNvPr>
          <p:cNvSpPr/>
          <p:nvPr/>
        </p:nvSpPr>
        <p:spPr>
          <a:xfrm>
            <a:off x="4420998" y="2646277"/>
            <a:ext cx="112907" cy="181883"/>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44" name="箭头: 下 43">
            <a:extLst>
              <a:ext uri="{FF2B5EF4-FFF2-40B4-BE49-F238E27FC236}">
                <a16:creationId xmlns:a16="http://schemas.microsoft.com/office/drawing/2014/main" id="{3C143579-C04C-4159-9387-5C3C8085AADB}"/>
              </a:ext>
            </a:extLst>
          </p:cNvPr>
          <p:cNvSpPr/>
          <p:nvPr/>
        </p:nvSpPr>
        <p:spPr>
          <a:xfrm>
            <a:off x="5507916" y="2646277"/>
            <a:ext cx="112907" cy="181883"/>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45" name="箭头: 下 44">
            <a:extLst>
              <a:ext uri="{FF2B5EF4-FFF2-40B4-BE49-F238E27FC236}">
                <a16:creationId xmlns:a16="http://schemas.microsoft.com/office/drawing/2014/main" id="{7E6C0325-221A-4446-98DF-E2A31D8E7A19}"/>
              </a:ext>
            </a:extLst>
          </p:cNvPr>
          <p:cNvSpPr/>
          <p:nvPr/>
        </p:nvSpPr>
        <p:spPr>
          <a:xfrm>
            <a:off x="6706692" y="2646277"/>
            <a:ext cx="112907" cy="181883"/>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46" name="文本框 45">
            <a:extLst>
              <a:ext uri="{FF2B5EF4-FFF2-40B4-BE49-F238E27FC236}">
                <a16:creationId xmlns:a16="http://schemas.microsoft.com/office/drawing/2014/main" id="{2F53D63B-B139-4FAA-9E2C-AC53239383FB}"/>
              </a:ext>
            </a:extLst>
          </p:cNvPr>
          <p:cNvSpPr txBox="1"/>
          <p:nvPr/>
        </p:nvSpPr>
        <p:spPr>
          <a:xfrm>
            <a:off x="4056352" y="2866969"/>
            <a:ext cx="767177" cy="356893"/>
          </a:xfrm>
          <a:prstGeom prst="rect">
            <a:avLst/>
          </a:prstGeom>
          <a:noFill/>
          <a:ln w="19050">
            <a:solidFill>
              <a:schemeClr val="accent1">
                <a:lumMod val="75000"/>
              </a:schemeClr>
            </a:solidFill>
          </a:ln>
        </p:spPr>
        <p:txBody>
          <a:bodyPr wrap="square" rtlCol="0">
            <a:spAutoFit/>
          </a:bodyPr>
          <a:lstStyle/>
          <a:p>
            <a:pPr algn="ctr">
              <a:lnSpc>
                <a:spcPct val="150000"/>
              </a:lnSpc>
              <a:spcBef>
                <a:spcPts val="866"/>
              </a:spcBef>
              <a:spcAft>
                <a:spcPts val="866"/>
              </a:spcAft>
              <a:buClr>
                <a:srgbClr val="5B9BD5"/>
              </a:buClr>
            </a:pPr>
            <a:r>
              <a:rPr lang="zh-CN" altLang="en-US"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rPr>
              <a:t>多标签</a:t>
            </a:r>
            <a:endParaRPr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47" name="文本框 46">
            <a:extLst>
              <a:ext uri="{FF2B5EF4-FFF2-40B4-BE49-F238E27FC236}">
                <a16:creationId xmlns:a16="http://schemas.microsoft.com/office/drawing/2014/main" id="{2A2E10EF-F1CC-43FE-9466-FC8F2678FD19}"/>
              </a:ext>
            </a:extLst>
          </p:cNvPr>
          <p:cNvSpPr txBox="1"/>
          <p:nvPr/>
        </p:nvSpPr>
        <p:spPr>
          <a:xfrm>
            <a:off x="5140087" y="2866969"/>
            <a:ext cx="863885" cy="356893"/>
          </a:xfrm>
          <a:prstGeom prst="rect">
            <a:avLst/>
          </a:prstGeom>
          <a:noFill/>
          <a:ln w="19050">
            <a:solidFill>
              <a:schemeClr val="accent1">
                <a:lumMod val="75000"/>
              </a:schemeClr>
            </a:solidFill>
          </a:ln>
        </p:spPr>
        <p:txBody>
          <a:bodyPr wrap="square" rtlCol="0">
            <a:spAutoFit/>
          </a:bodyPr>
          <a:lstStyle/>
          <a:p>
            <a:pPr algn="ctr">
              <a:lnSpc>
                <a:spcPct val="150000"/>
              </a:lnSpc>
              <a:spcBef>
                <a:spcPts val="866"/>
              </a:spcBef>
              <a:spcAft>
                <a:spcPts val="866"/>
              </a:spcAft>
              <a:buClr>
                <a:srgbClr val="5B9BD5"/>
              </a:buClr>
            </a:pPr>
            <a:r>
              <a:rPr lang="zh-CN" altLang="en-US"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rPr>
              <a:t>不同区域</a:t>
            </a:r>
          </a:p>
        </p:txBody>
      </p:sp>
      <p:sp>
        <p:nvSpPr>
          <p:cNvPr id="48" name="文本框 47">
            <a:extLst>
              <a:ext uri="{FF2B5EF4-FFF2-40B4-BE49-F238E27FC236}">
                <a16:creationId xmlns:a16="http://schemas.microsoft.com/office/drawing/2014/main" id="{7CC0E1A5-6DE8-4118-BF20-06CF03344F78}"/>
              </a:ext>
            </a:extLst>
          </p:cNvPr>
          <p:cNvSpPr txBox="1"/>
          <p:nvPr/>
        </p:nvSpPr>
        <p:spPr>
          <a:xfrm>
            <a:off x="6342617" y="2866969"/>
            <a:ext cx="846192" cy="356893"/>
          </a:xfrm>
          <a:prstGeom prst="rect">
            <a:avLst/>
          </a:prstGeom>
          <a:noFill/>
          <a:ln w="19050">
            <a:solidFill>
              <a:schemeClr val="accent1">
                <a:lumMod val="75000"/>
              </a:schemeClr>
            </a:solidFill>
          </a:ln>
        </p:spPr>
        <p:txBody>
          <a:bodyPr wrap="square" rtlCol="0">
            <a:spAutoFit/>
          </a:bodyPr>
          <a:lstStyle/>
          <a:p>
            <a:pPr algn="ctr">
              <a:lnSpc>
                <a:spcPct val="150000"/>
              </a:lnSpc>
              <a:spcBef>
                <a:spcPts val="866"/>
              </a:spcBef>
              <a:spcAft>
                <a:spcPts val="866"/>
              </a:spcAft>
              <a:buClr>
                <a:srgbClr val="5B9BD5"/>
              </a:buClr>
            </a:pPr>
            <a:r>
              <a:rPr lang="zh-CN" altLang="en-US"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rPr>
              <a:t>不同类型</a:t>
            </a:r>
          </a:p>
        </p:txBody>
      </p:sp>
      <p:sp>
        <p:nvSpPr>
          <p:cNvPr id="49" name="箭头: 下 48">
            <a:extLst>
              <a:ext uri="{FF2B5EF4-FFF2-40B4-BE49-F238E27FC236}">
                <a16:creationId xmlns:a16="http://schemas.microsoft.com/office/drawing/2014/main" id="{FEDBA6A5-C10C-4741-8CB1-308AB270E7A4}"/>
              </a:ext>
            </a:extLst>
          </p:cNvPr>
          <p:cNvSpPr/>
          <p:nvPr/>
        </p:nvSpPr>
        <p:spPr>
          <a:xfrm>
            <a:off x="5517761" y="3241068"/>
            <a:ext cx="112907" cy="181883"/>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0" name="箭头: 下 49">
            <a:extLst>
              <a:ext uri="{FF2B5EF4-FFF2-40B4-BE49-F238E27FC236}">
                <a16:creationId xmlns:a16="http://schemas.microsoft.com/office/drawing/2014/main" id="{CC47B7DB-ABBC-451C-8D60-0D45744A751B}"/>
              </a:ext>
            </a:extLst>
          </p:cNvPr>
          <p:cNvSpPr/>
          <p:nvPr/>
        </p:nvSpPr>
        <p:spPr>
          <a:xfrm>
            <a:off x="6714403" y="3241444"/>
            <a:ext cx="112907" cy="181883"/>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51" name="文本框 50">
            <a:extLst>
              <a:ext uri="{FF2B5EF4-FFF2-40B4-BE49-F238E27FC236}">
                <a16:creationId xmlns:a16="http://schemas.microsoft.com/office/drawing/2014/main" id="{68F61855-4F0E-4FB0-82EE-F6AA0704B82D}"/>
              </a:ext>
            </a:extLst>
          </p:cNvPr>
          <p:cNvSpPr txBox="1"/>
          <p:nvPr/>
        </p:nvSpPr>
        <p:spPr>
          <a:xfrm>
            <a:off x="5429770" y="3441007"/>
            <a:ext cx="1487956" cy="356893"/>
          </a:xfrm>
          <a:prstGeom prst="rect">
            <a:avLst/>
          </a:prstGeom>
          <a:noFill/>
          <a:ln w="19050">
            <a:solidFill>
              <a:schemeClr val="accent1">
                <a:lumMod val="75000"/>
              </a:schemeClr>
            </a:solidFill>
          </a:ln>
        </p:spPr>
        <p:txBody>
          <a:bodyPr wrap="square" rtlCol="0">
            <a:spAutoFit/>
          </a:bodyPr>
          <a:lstStyle/>
          <a:p>
            <a:pPr algn="ctr">
              <a:lnSpc>
                <a:spcPct val="150000"/>
              </a:lnSpc>
              <a:spcBef>
                <a:spcPts val="866"/>
              </a:spcBef>
              <a:spcAft>
                <a:spcPts val="866"/>
              </a:spcAft>
              <a:buClr>
                <a:srgbClr val="5B9BD5"/>
              </a:buClr>
            </a:pPr>
            <a:r>
              <a:rPr lang="en-US" altLang="zh-CN"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rPr>
              <a:t>One-Hot</a:t>
            </a:r>
            <a:r>
              <a:rPr lang="zh-CN" altLang="en-US" sz="1299" b="1" dirty="0">
                <a:solidFill>
                  <a:srgbClr val="0070C0"/>
                </a:solidFill>
                <a:latin typeface="微软雅黑" panose="020B0503020204020204" pitchFamily="34" charset="-122"/>
                <a:ea typeface="微软雅黑" panose="020B0503020204020204" pitchFamily="34" charset="-122"/>
                <a:cs typeface="Microsoft YaHei Bold" panose="020B0503020204020204" charset="-122"/>
              </a:rPr>
              <a:t>二分类</a:t>
            </a:r>
          </a:p>
        </p:txBody>
      </p:sp>
      <p:sp>
        <p:nvSpPr>
          <p:cNvPr id="24" name="箭头: 下 23">
            <a:extLst>
              <a:ext uri="{FF2B5EF4-FFF2-40B4-BE49-F238E27FC236}">
                <a16:creationId xmlns:a16="http://schemas.microsoft.com/office/drawing/2014/main" id="{5402394B-6B63-4E9A-967A-551295B4B9B4}"/>
              </a:ext>
            </a:extLst>
          </p:cNvPr>
          <p:cNvSpPr/>
          <p:nvPr/>
        </p:nvSpPr>
        <p:spPr>
          <a:xfrm>
            <a:off x="4006325" y="1678255"/>
            <a:ext cx="115098" cy="181883"/>
          </a:xfrm>
          <a:prstGeom prst="downArrow">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25" name="箭头: 下 24">
            <a:extLst>
              <a:ext uri="{FF2B5EF4-FFF2-40B4-BE49-F238E27FC236}">
                <a16:creationId xmlns:a16="http://schemas.microsoft.com/office/drawing/2014/main" id="{8A659893-3C55-4141-9A02-E6B3860CF706}"/>
              </a:ext>
            </a:extLst>
          </p:cNvPr>
          <p:cNvSpPr/>
          <p:nvPr/>
        </p:nvSpPr>
        <p:spPr>
          <a:xfrm>
            <a:off x="5429769" y="1678255"/>
            <a:ext cx="115098" cy="181883"/>
          </a:xfrm>
          <a:prstGeom prst="downArrow">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8" name="文本框 7"/>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赛题解读</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6" name="矩形 5">
            <a:extLst>
              <a:ext uri="{FF2B5EF4-FFF2-40B4-BE49-F238E27FC236}">
                <a16:creationId xmlns:a16="http://schemas.microsoft.com/office/drawing/2014/main" id="{B9056471-197D-46FC-BD37-A4C877F524D3}"/>
              </a:ext>
            </a:extLst>
          </p:cNvPr>
          <p:cNvSpPr/>
          <p:nvPr/>
        </p:nvSpPr>
        <p:spPr>
          <a:xfrm>
            <a:off x="1952097" y="4080862"/>
            <a:ext cx="6449706"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23" name="Text Placeholder 4">
            <a:extLst>
              <a:ext uri="{FF2B5EF4-FFF2-40B4-BE49-F238E27FC236}">
                <a16:creationId xmlns:a16="http://schemas.microsoft.com/office/drawing/2014/main" id="{E3F19FCA-7768-4D19-82F1-C6EC352FB1FA}"/>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赛题解读和数据分析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493570" y="2694707"/>
            <a:ext cx="3120600" cy="356893"/>
          </a:xfrm>
          <a:prstGeom prst="rect">
            <a:avLst/>
          </a:prstGeom>
          <a:noFill/>
        </p:spPr>
        <p:txBody>
          <a:bodyPr wrap="square" rtlCol="0">
            <a:spAutoFit/>
          </a:bodyPr>
          <a:lstStyle/>
          <a:p>
            <a:pPr>
              <a:lnSpc>
                <a:spcPct val="150000"/>
              </a:lnSpc>
              <a:spcBef>
                <a:spcPts val="866"/>
              </a:spcBef>
              <a:spcAft>
                <a:spcPts val="866"/>
              </a:spcAft>
              <a:buClr>
                <a:srgbClr val="5B9BD5"/>
              </a:buClr>
            </a:pPr>
            <a:r>
              <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数据类型：脱敏数据，无明文</a:t>
            </a:r>
          </a:p>
        </p:txBody>
      </p:sp>
      <p:graphicFrame>
        <p:nvGraphicFramePr>
          <p:cNvPr id="19" name="表格 18">
            <a:extLst>
              <a:ext uri="{FF2B5EF4-FFF2-40B4-BE49-F238E27FC236}">
                <a16:creationId xmlns:a16="http://schemas.microsoft.com/office/drawing/2014/main" id="{1DDFB117-ACF2-4789-A8F6-B397CFE98BDF}"/>
              </a:ext>
            </a:extLst>
          </p:cNvPr>
          <p:cNvGraphicFramePr>
            <a:graphicFrameLocks noGrp="1"/>
          </p:cNvGraphicFramePr>
          <p:nvPr>
            <p:extLst>
              <p:ext uri="{D42A27DB-BD31-4B8C-83A1-F6EECF244321}">
                <p14:modId xmlns:p14="http://schemas.microsoft.com/office/powerpoint/2010/main" val="3985396190"/>
              </p:ext>
            </p:extLst>
          </p:nvPr>
        </p:nvGraphicFramePr>
        <p:xfrm>
          <a:off x="2402769" y="1387720"/>
          <a:ext cx="5544960" cy="996216"/>
        </p:xfrm>
        <a:graphic>
          <a:graphicData uri="http://schemas.openxmlformats.org/drawingml/2006/table">
            <a:tbl>
              <a:tblPr/>
              <a:tblGrid>
                <a:gridCol w="1397349">
                  <a:extLst>
                    <a:ext uri="{9D8B030D-6E8A-4147-A177-3AD203B41FA5}">
                      <a16:colId xmlns:a16="http://schemas.microsoft.com/office/drawing/2014/main" val="3625209997"/>
                    </a:ext>
                  </a:extLst>
                </a:gridCol>
                <a:gridCol w="1565230">
                  <a:extLst>
                    <a:ext uri="{9D8B030D-6E8A-4147-A177-3AD203B41FA5}">
                      <a16:colId xmlns:a16="http://schemas.microsoft.com/office/drawing/2014/main" val="2860839690"/>
                    </a:ext>
                  </a:extLst>
                </a:gridCol>
                <a:gridCol w="2582381">
                  <a:extLst>
                    <a:ext uri="{9D8B030D-6E8A-4147-A177-3AD203B41FA5}">
                      <a16:colId xmlns:a16="http://schemas.microsoft.com/office/drawing/2014/main" val="3358421974"/>
                    </a:ext>
                  </a:extLst>
                </a:gridCol>
              </a:tblGrid>
              <a:tr h="249054">
                <a:tc>
                  <a:txBody>
                    <a:bodyPr/>
                    <a:lstStyle/>
                    <a:p>
                      <a:pPr algn="ctr"/>
                      <a:r>
                        <a:rPr lang="zh-CN" altLang="en-US" sz="1200" b="1" kern="1200" dirty="0">
                          <a:solidFill>
                            <a:schemeClr val="tx1"/>
                          </a:solidFill>
                          <a:latin typeface="微软雅黑" panose="020B0503020204020204" pitchFamily="34" charset="-122"/>
                          <a:ea typeface="微软雅黑" panose="020B0503020204020204" pitchFamily="34" charset="-122"/>
                        </a:rPr>
                        <a:t>列名</a:t>
                      </a:r>
                    </a:p>
                  </a:txBody>
                  <a:tcPr marL="43998" marR="43998" marT="32999" marB="32999" anchor="ctr">
                    <a:lnL w="762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algn="ctr"/>
                      <a:r>
                        <a:rPr lang="zh-CN" altLang="en-US" sz="1200" b="1" kern="1200" dirty="0">
                          <a:solidFill>
                            <a:schemeClr val="tx1"/>
                          </a:solidFill>
                          <a:latin typeface="微软雅黑" panose="020B0503020204020204" pitchFamily="34" charset="-122"/>
                          <a:ea typeface="微软雅黑" panose="020B0503020204020204" pitchFamily="34" charset="-122"/>
                        </a:rPr>
                        <a:t>类型</a:t>
                      </a:r>
                    </a:p>
                  </a:txBody>
                  <a:tcPr marL="43998" marR="43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algn="ctr"/>
                      <a:r>
                        <a:rPr lang="zh-CN" altLang="en-US" sz="1200" b="1" kern="1200" dirty="0">
                          <a:solidFill>
                            <a:schemeClr val="tx1"/>
                          </a:solidFill>
                          <a:latin typeface="微软雅黑" panose="020B0503020204020204" pitchFamily="34" charset="-122"/>
                          <a:ea typeface="微软雅黑" panose="020B0503020204020204" pitchFamily="34" charset="-122"/>
                        </a:rPr>
                        <a:t>示例</a:t>
                      </a:r>
                    </a:p>
                  </a:txBody>
                  <a:tcPr marL="43998" marR="43998" marT="32999" marB="32999" anchor="ctr">
                    <a:lnL w="12700" cap="flat" cmpd="sng" algn="ctr">
                      <a:noFill/>
                      <a:prstDash val="solid"/>
                      <a:round/>
                      <a:headEnd type="none" w="med" len="med"/>
                      <a:tailEnd type="none" w="med" len="med"/>
                    </a:lnL>
                    <a:lnR w="762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extLst>
                  <a:ext uri="{0D108BD9-81ED-4DB2-BD59-A6C34878D82A}">
                    <a16:rowId xmlns:a16="http://schemas.microsoft.com/office/drawing/2014/main" val="197913040"/>
                  </a:ext>
                </a:extLst>
              </a:tr>
              <a:tr h="249054">
                <a:tc>
                  <a:txBody>
                    <a:bodyPr/>
                    <a:lstStyle/>
                    <a:p>
                      <a:pPr marL="0" algn="ctr" defTabSz="914400" rtl="0" eaLnBrk="1" latinLnBrk="0" hangingPunct="1"/>
                      <a:r>
                        <a:rPr lang="en-US" sz="1200" b="1" kern="1200">
                          <a:solidFill>
                            <a:schemeClr val="tx1"/>
                          </a:solidFill>
                          <a:latin typeface="微软雅黑" panose="020B0503020204020204" pitchFamily="34" charset="-122"/>
                          <a:ea typeface="微软雅黑" panose="020B0503020204020204" pitchFamily="34" charset="-122"/>
                          <a:cs typeface="+mn-cs"/>
                        </a:rPr>
                        <a:t>report_ID</a:t>
                      </a:r>
                    </a:p>
                  </a:txBody>
                  <a:tcPr marL="43998" marR="43998" marT="32999" marB="32999" anchor="ctr">
                    <a:lnL w="762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marL="0" algn="ctr" defTabSz="914400" rtl="0" eaLnBrk="1" latinLnBrk="0" hangingPunct="1"/>
                      <a:r>
                        <a:rPr lang="en-US" sz="1200" b="1" kern="1200" dirty="0">
                          <a:solidFill>
                            <a:schemeClr val="tx1"/>
                          </a:solidFill>
                          <a:latin typeface="微软雅黑" panose="020B0503020204020204" pitchFamily="34" charset="-122"/>
                          <a:ea typeface="微软雅黑" panose="020B0503020204020204" pitchFamily="34" charset="-122"/>
                          <a:cs typeface="+mn-cs"/>
                        </a:rPr>
                        <a:t>int</a:t>
                      </a:r>
                    </a:p>
                  </a:txBody>
                  <a:tcPr marL="43998" marR="43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marL="0" algn="ctr" defTabSz="914400" rtl="0" eaLnBrk="1" latinLnBrk="0" hangingPunct="1"/>
                      <a:r>
                        <a:rPr lang="en-US" altLang="zh-CN" sz="1200" b="1" kern="1200" dirty="0">
                          <a:solidFill>
                            <a:schemeClr val="tx1"/>
                          </a:solidFill>
                          <a:latin typeface="微软雅黑" panose="020B0503020204020204" pitchFamily="34" charset="-122"/>
                          <a:ea typeface="微软雅黑" panose="020B0503020204020204" pitchFamily="34" charset="-122"/>
                          <a:cs typeface="+mn-cs"/>
                        </a:rPr>
                        <a:t>1</a:t>
                      </a:r>
                    </a:p>
                  </a:txBody>
                  <a:tcPr marL="43998" marR="43998" marT="32999" marB="32999" anchor="ctr">
                    <a:lnL w="12700" cap="flat" cmpd="sng" algn="ctr">
                      <a:noFill/>
                      <a:prstDash val="solid"/>
                      <a:round/>
                      <a:headEnd type="none" w="med" len="med"/>
                      <a:tailEnd type="none" w="med" len="med"/>
                    </a:lnL>
                    <a:lnR w="762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extLst>
                  <a:ext uri="{0D108BD9-81ED-4DB2-BD59-A6C34878D82A}">
                    <a16:rowId xmlns:a16="http://schemas.microsoft.com/office/drawing/2014/main" val="3033795243"/>
                  </a:ext>
                </a:extLst>
              </a:tr>
              <a:tr h="249054">
                <a:tc>
                  <a:txBody>
                    <a:bodyPr/>
                    <a:lstStyle/>
                    <a:p>
                      <a:pPr marL="0" algn="ctr" defTabSz="914400" rtl="0" eaLnBrk="1" latinLnBrk="0" hangingPunct="1"/>
                      <a:r>
                        <a:rPr lang="en-US" sz="1200" b="1" kern="1200">
                          <a:solidFill>
                            <a:schemeClr val="tx1"/>
                          </a:solidFill>
                          <a:latin typeface="微软雅黑" panose="020B0503020204020204" pitchFamily="34" charset="-122"/>
                          <a:ea typeface="微软雅黑" panose="020B0503020204020204" pitchFamily="34" charset="-122"/>
                          <a:cs typeface="+mn-cs"/>
                        </a:rPr>
                        <a:t>description</a:t>
                      </a:r>
                    </a:p>
                  </a:txBody>
                  <a:tcPr marL="43998" marR="43998" marT="32999" marB="32999" anchor="ctr">
                    <a:lnL w="762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marL="0" algn="ctr" defTabSz="914400" rtl="0" eaLnBrk="1" latinLnBrk="0" hangingPunct="1"/>
                      <a:r>
                        <a:rPr lang="zh-CN" altLang="en-US" sz="1200" b="1" kern="1200" dirty="0">
                          <a:solidFill>
                            <a:schemeClr val="tx1"/>
                          </a:solidFill>
                          <a:latin typeface="微软雅黑" panose="020B0503020204020204" pitchFamily="34" charset="-122"/>
                          <a:ea typeface="微软雅黑" panose="020B0503020204020204" pitchFamily="34" charset="-122"/>
                          <a:cs typeface="+mn-cs"/>
                        </a:rPr>
                        <a:t>文本，</a:t>
                      </a:r>
                      <a:r>
                        <a:rPr lang="zh-CN" altLang="en-US" sz="1200" b="1" kern="1200" dirty="0">
                          <a:solidFill>
                            <a:srgbClr val="FF0000"/>
                          </a:solidFill>
                          <a:latin typeface="微软雅黑" panose="020B0503020204020204" pitchFamily="34" charset="-122"/>
                          <a:ea typeface="微软雅黑" panose="020B0503020204020204" pitchFamily="34" charset="-122"/>
                          <a:cs typeface="+mn-cs"/>
                        </a:rPr>
                        <a:t>脱敏</a:t>
                      </a:r>
                    </a:p>
                  </a:txBody>
                  <a:tcPr marL="43998" marR="43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marL="0" algn="ctr" defTabSz="914400" rtl="0" eaLnBrk="1" latinLnBrk="0" hangingPunct="1"/>
                      <a:r>
                        <a:rPr lang="en-US" altLang="zh-CN" sz="1200" b="1" kern="1200">
                          <a:solidFill>
                            <a:schemeClr val="tx1"/>
                          </a:solidFill>
                          <a:latin typeface="微软雅黑" panose="020B0503020204020204" pitchFamily="34" charset="-122"/>
                          <a:ea typeface="微软雅黑" panose="020B0503020204020204" pitchFamily="34" charset="-122"/>
                          <a:cs typeface="+mn-cs"/>
                        </a:rPr>
                        <a:t>101 47 12 66 74 90 0 411 234 79</a:t>
                      </a:r>
                    </a:p>
                  </a:txBody>
                  <a:tcPr marL="43998" marR="43998" marT="32999" marB="32999" anchor="ctr">
                    <a:lnL w="12700" cap="flat" cmpd="sng" algn="ctr">
                      <a:noFill/>
                      <a:prstDash val="solid"/>
                      <a:round/>
                      <a:headEnd type="none" w="med" len="med"/>
                      <a:tailEnd type="none" w="med" len="med"/>
                    </a:lnL>
                    <a:lnR w="762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extLst>
                  <a:ext uri="{0D108BD9-81ED-4DB2-BD59-A6C34878D82A}">
                    <a16:rowId xmlns:a16="http://schemas.microsoft.com/office/drawing/2014/main" val="1268913456"/>
                  </a:ext>
                </a:extLst>
              </a:tr>
              <a:tr h="249054">
                <a:tc>
                  <a:txBody>
                    <a:bodyPr/>
                    <a:lstStyle/>
                    <a:p>
                      <a:pPr marL="0" algn="ctr" defTabSz="914400" rtl="0" eaLnBrk="1" latinLnBrk="0" hangingPunct="1"/>
                      <a:r>
                        <a:rPr lang="en-US" sz="1200" b="1" kern="1200">
                          <a:solidFill>
                            <a:schemeClr val="tx1"/>
                          </a:solidFill>
                          <a:latin typeface="微软雅黑" panose="020B0503020204020204" pitchFamily="34" charset="-122"/>
                          <a:ea typeface="微软雅黑" panose="020B0503020204020204" pitchFamily="34" charset="-122"/>
                          <a:cs typeface="+mn-cs"/>
                        </a:rPr>
                        <a:t>label</a:t>
                      </a:r>
                    </a:p>
                  </a:txBody>
                  <a:tcPr marL="43998" marR="43998" marT="32999" marB="32999" anchor="ctr">
                    <a:lnL w="762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marL="0" algn="ctr" defTabSz="914400" rtl="0" eaLnBrk="1" latinLnBrk="0" hangingPunct="1"/>
                      <a:r>
                        <a:rPr lang="zh-CN" altLang="en-US" sz="1200" b="1" kern="1200" dirty="0">
                          <a:solidFill>
                            <a:schemeClr val="tx1"/>
                          </a:solidFill>
                          <a:latin typeface="微软雅黑" panose="020B0503020204020204" pitchFamily="34" charset="-122"/>
                          <a:ea typeface="微软雅黑" panose="020B0503020204020204" pitchFamily="34" charset="-122"/>
                          <a:cs typeface="+mn-cs"/>
                        </a:rPr>
                        <a:t>区域</a:t>
                      </a:r>
                      <a:r>
                        <a:rPr lang="en-US" altLang="zh-CN" sz="1200" b="1" kern="1200" dirty="0">
                          <a:solidFill>
                            <a:srgbClr val="FF0000"/>
                          </a:solidFill>
                          <a:latin typeface="微软雅黑" panose="020B0503020204020204" pitchFamily="34" charset="-122"/>
                          <a:ea typeface="微软雅黑" panose="020B0503020204020204" pitchFamily="34" charset="-122"/>
                          <a:cs typeface="+mn-cs"/>
                        </a:rPr>
                        <a:t>ID</a:t>
                      </a:r>
                      <a:r>
                        <a:rPr lang="zh-CN" altLang="en-US" sz="1200" b="1" kern="1200" dirty="0">
                          <a:solidFill>
                            <a:schemeClr val="tx1"/>
                          </a:solidFill>
                          <a:latin typeface="微软雅黑" panose="020B0503020204020204" pitchFamily="34" charset="-122"/>
                          <a:ea typeface="微软雅黑" panose="020B0503020204020204" pitchFamily="34" charset="-122"/>
                          <a:cs typeface="+mn-cs"/>
                        </a:rPr>
                        <a:t>，类型</a:t>
                      </a:r>
                      <a:r>
                        <a:rPr lang="en-US" altLang="zh-CN" sz="1200" b="1" kern="1200" dirty="0">
                          <a:solidFill>
                            <a:srgbClr val="FF0000"/>
                          </a:solidFill>
                          <a:latin typeface="微软雅黑" panose="020B0503020204020204" pitchFamily="34" charset="-122"/>
                          <a:ea typeface="微软雅黑" panose="020B0503020204020204" pitchFamily="34" charset="-122"/>
                          <a:cs typeface="+mn-cs"/>
                        </a:rPr>
                        <a:t>ID</a:t>
                      </a:r>
                      <a:endParaRPr lang="zh-CN" altLang="en-US" sz="1200" b="1" kern="1200" dirty="0">
                        <a:solidFill>
                          <a:srgbClr val="FF0000"/>
                        </a:solidFill>
                        <a:latin typeface="微软雅黑" panose="020B0503020204020204" pitchFamily="34" charset="-122"/>
                        <a:ea typeface="微软雅黑" panose="020B0503020204020204" pitchFamily="34" charset="-122"/>
                        <a:cs typeface="+mn-cs"/>
                      </a:endParaRPr>
                    </a:p>
                  </a:txBody>
                  <a:tcPr marL="43998" marR="43998" marT="32999" marB="3299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tc>
                  <a:txBody>
                    <a:bodyPr/>
                    <a:lstStyle/>
                    <a:p>
                      <a:pPr algn="ctr"/>
                      <a:r>
                        <a:rPr lang="en-US" altLang="zh-CN" sz="1200" b="1" kern="1200" dirty="0">
                          <a:solidFill>
                            <a:schemeClr val="tx1"/>
                          </a:solidFill>
                          <a:latin typeface="微软雅黑" panose="020B0503020204020204" pitchFamily="34" charset="-122"/>
                          <a:ea typeface="微软雅黑" panose="020B0503020204020204" pitchFamily="34" charset="-122"/>
                        </a:rPr>
                        <a:t>3 4, 0 2</a:t>
                      </a:r>
                    </a:p>
                  </a:txBody>
                  <a:tcPr marL="43998" marR="43998" marT="32999" marB="32999" anchor="ctr">
                    <a:lnL w="12700" cap="flat" cmpd="sng" algn="ctr">
                      <a:noFill/>
                      <a:prstDash val="solid"/>
                      <a:round/>
                      <a:headEnd type="none" w="med" len="med"/>
                      <a:tailEnd type="none" w="med" len="med"/>
                    </a:lnL>
                    <a:lnR w="762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0"/>
                      </a:schemeClr>
                    </a:solidFill>
                  </a:tcPr>
                </a:tc>
                <a:extLst>
                  <a:ext uri="{0D108BD9-81ED-4DB2-BD59-A6C34878D82A}">
                    <a16:rowId xmlns:a16="http://schemas.microsoft.com/office/drawing/2014/main" val="2289501440"/>
                  </a:ext>
                </a:extLst>
              </a:tr>
            </a:tbl>
          </a:graphicData>
        </a:graphic>
      </p:graphicFrame>
      <p:sp>
        <p:nvSpPr>
          <p:cNvPr id="21" name="文本框 20">
            <a:extLst>
              <a:ext uri="{FF2B5EF4-FFF2-40B4-BE49-F238E27FC236}">
                <a16:creationId xmlns:a16="http://schemas.microsoft.com/office/drawing/2014/main" id="{13AD2E39-8D94-4CAF-B425-4AD0156E275B}"/>
              </a:ext>
            </a:extLst>
          </p:cNvPr>
          <p:cNvSpPr txBox="1"/>
          <p:nvPr/>
        </p:nvSpPr>
        <p:spPr>
          <a:xfrm>
            <a:off x="2493570" y="3285083"/>
            <a:ext cx="4770066" cy="356893"/>
          </a:xfrm>
          <a:prstGeom prst="rect">
            <a:avLst/>
          </a:prstGeom>
          <a:noFill/>
        </p:spPr>
        <p:txBody>
          <a:bodyPr wrap="square" rtlCol="0">
            <a:spAutoFit/>
          </a:bodyPr>
          <a:lstStyle/>
          <a:p>
            <a:pPr>
              <a:lnSpc>
                <a:spcPct val="150000"/>
              </a:lnSpc>
              <a:spcBef>
                <a:spcPts val="866"/>
              </a:spcBef>
              <a:spcAft>
                <a:spcPts val="866"/>
              </a:spcAft>
              <a:buClr>
                <a:srgbClr val="5B9BD5"/>
              </a:buClr>
            </a:pPr>
            <a:r>
              <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评估方式：</a:t>
            </a:r>
            <a:r>
              <a:rPr lang="en-US" altLang="zh-CN" sz="1299" b="1" dirty="0" err="1">
                <a:solidFill>
                  <a:prstClr val="black"/>
                </a:solidFill>
                <a:latin typeface="微软雅黑" panose="020B0503020204020204" pitchFamily="34" charset="-122"/>
                <a:ea typeface="微软雅黑" panose="020B0503020204020204" pitchFamily="34" charset="-122"/>
                <a:cs typeface="Microsoft YaHei Bold" panose="020B0503020204020204" charset="-122"/>
              </a:rPr>
              <a:t>mlogloss</a:t>
            </a:r>
            <a:r>
              <a:rPr lang="en-US" altLang="zh-CN"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 </a:t>
            </a:r>
            <a:endParaRPr lang="zh-CN" altLang="en-US" sz="1299"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16" name="矩形 15">
            <a:extLst>
              <a:ext uri="{FF2B5EF4-FFF2-40B4-BE49-F238E27FC236}">
                <a16:creationId xmlns:a16="http://schemas.microsoft.com/office/drawing/2014/main" id="{39D4CDC3-BC90-4B9E-924E-42345B118036}"/>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7" name="文本框 16">
            <a:extLst>
              <a:ext uri="{FF2B5EF4-FFF2-40B4-BE49-F238E27FC236}">
                <a16:creationId xmlns:a16="http://schemas.microsoft.com/office/drawing/2014/main" id="{B6AAAFEA-FF54-4298-8866-4218EE33C9C9}"/>
              </a:ext>
            </a:extLst>
          </p:cNvPr>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赛题解读</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2" name="文本框 1">
            <a:extLst>
              <a:ext uri="{FF2B5EF4-FFF2-40B4-BE49-F238E27FC236}">
                <a16:creationId xmlns:a16="http://schemas.microsoft.com/office/drawing/2014/main" id="{622B366D-7C75-4A36-BA84-61C7C72E56C6}"/>
              </a:ext>
            </a:extLst>
          </p:cNvPr>
          <p:cNvSpPr txBox="1"/>
          <p:nvPr/>
        </p:nvSpPr>
        <p:spPr>
          <a:xfrm>
            <a:off x="4787964" y="1017783"/>
            <a:ext cx="774571" cy="327590"/>
          </a:xfrm>
          <a:prstGeom prst="rect">
            <a:avLst/>
          </a:prstGeom>
          <a:noFill/>
        </p:spPr>
        <p:txBody>
          <a:bodyPr wrap="none" rtlCol="0">
            <a:spAutoFit/>
          </a:bodyPr>
          <a:lstStyle/>
          <a:p>
            <a:pPr algn="ctr">
              <a:lnSpc>
                <a:spcPct val="150000"/>
              </a:lnSpc>
              <a:spcBef>
                <a:spcPts val="866"/>
              </a:spcBef>
              <a:spcAft>
                <a:spcPts val="866"/>
              </a:spcAft>
              <a:buClr>
                <a:srgbClr val="5B9BD5"/>
              </a:buClr>
            </a:pPr>
            <a:r>
              <a:rPr lang="zh-CN" altLang="en-US" sz="1155" b="1" dirty="0">
                <a:latin typeface="微软雅黑" panose="020B0503020204020204" pitchFamily="34" charset="-122"/>
                <a:ea typeface="微软雅黑" panose="020B0503020204020204" pitchFamily="34" charset="-122"/>
              </a:rPr>
              <a:t>赛题数据</a:t>
            </a:r>
          </a:p>
        </p:txBody>
      </p:sp>
      <p:sp>
        <p:nvSpPr>
          <p:cNvPr id="18" name="文本框 17">
            <a:extLst>
              <a:ext uri="{FF2B5EF4-FFF2-40B4-BE49-F238E27FC236}">
                <a16:creationId xmlns:a16="http://schemas.microsoft.com/office/drawing/2014/main" id="{A91761EB-0DEB-440D-8BD8-4820BB7CC990}"/>
              </a:ext>
            </a:extLst>
          </p:cNvPr>
          <p:cNvSpPr txBox="1"/>
          <p:nvPr/>
        </p:nvSpPr>
        <p:spPr>
          <a:xfrm>
            <a:off x="3798001" y="4049085"/>
            <a:ext cx="2754495"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针 对 脱 敏 数 据 的 分 类 问 题</a:t>
            </a:r>
          </a:p>
        </p:txBody>
      </p:sp>
      <p:sp>
        <p:nvSpPr>
          <p:cNvPr id="20" name="矩形 19">
            <a:extLst>
              <a:ext uri="{FF2B5EF4-FFF2-40B4-BE49-F238E27FC236}">
                <a16:creationId xmlns:a16="http://schemas.microsoft.com/office/drawing/2014/main" id="{56C63DBF-8E4C-4104-AE3A-0281FC67F508}"/>
              </a:ext>
            </a:extLst>
          </p:cNvPr>
          <p:cNvSpPr/>
          <p:nvPr/>
        </p:nvSpPr>
        <p:spPr>
          <a:xfrm>
            <a:off x="1952097" y="4080862"/>
            <a:ext cx="6449706"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4" name="文本框 13">
            <a:extLst>
              <a:ext uri="{FF2B5EF4-FFF2-40B4-BE49-F238E27FC236}">
                <a16:creationId xmlns:a16="http://schemas.microsoft.com/office/drawing/2014/main" id="{8E84BB26-9400-487C-8B98-4131F44ED6E5}"/>
              </a:ext>
            </a:extLst>
          </p:cNvPr>
          <p:cNvSpPr txBox="1"/>
          <p:nvPr/>
        </p:nvSpPr>
        <p:spPr>
          <a:xfrm>
            <a:off x="4812420" y="2831882"/>
            <a:ext cx="2693166" cy="497444"/>
          </a:xfrm>
          <a:prstGeom prst="rect">
            <a:avLst/>
          </a:prstGeom>
          <a:noFill/>
        </p:spPr>
        <p:txBody>
          <a:bodyPr wrap="square" rtlCol="0">
            <a:spAutoFit/>
          </a:bodyPr>
          <a:lstStyle/>
          <a:p>
            <a:pPr>
              <a:lnSpc>
                <a:spcPts val="577"/>
              </a:lnSpc>
              <a:spcBef>
                <a:spcPts val="866"/>
              </a:spcBef>
              <a:spcAft>
                <a:spcPts val="866"/>
              </a:spcAft>
              <a:buClr>
                <a:srgbClr val="5B9BD5"/>
              </a:buClr>
            </a:pPr>
            <a:r>
              <a:rPr lang="en-US" altLang="zh-CN" sz="1299" b="1" dirty="0">
                <a:solidFill>
                  <a:srgbClr val="FF0000"/>
                </a:solidFill>
                <a:latin typeface="微软雅黑" panose="020B0503020204020204" pitchFamily="34" charset="-122"/>
                <a:ea typeface="微软雅黑" panose="020B0503020204020204" pitchFamily="34" charset="-122"/>
                <a:cs typeface="Microsoft YaHei Bold" panose="020B0503020204020204" charset="-122"/>
              </a:rPr>
              <a:t>if pretrain:</a:t>
            </a:r>
          </a:p>
          <a:p>
            <a:pPr>
              <a:lnSpc>
                <a:spcPts val="577"/>
              </a:lnSpc>
              <a:spcBef>
                <a:spcPts val="866"/>
              </a:spcBef>
              <a:spcAft>
                <a:spcPts val="866"/>
              </a:spcAft>
              <a:buClr>
                <a:srgbClr val="5B9BD5"/>
              </a:buClr>
            </a:pPr>
            <a:r>
              <a:rPr lang="en-US" altLang="zh-CN" sz="1299" b="1" dirty="0">
                <a:solidFill>
                  <a:srgbClr val="FF0000"/>
                </a:solidFill>
                <a:latin typeface="微软雅黑" panose="020B0503020204020204" pitchFamily="34" charset="-122"/>
                <a:ea typeface="微软雅黑" panose="020B0503020204020204" pitchFamily="34" charset="-122"/>
                <a:cs typeface="Microsoft YaHei Bold" panose="020B0503020204020204" charset="-122"/>
              </a:rPr>
              <a:t>    Train from scratch!</a:t>
            </a:r>
            <a:endParaRPr lang="zh-CN" altLang="en-US" sz="1299" b="1" dirty="0">
              <a:solidFill>
                <a:srgbClr val="FF0000"/>
              </a:solidFill>
              <a:latin typeface="微软雅黑" panose="020B0503020204020204" pitchFamily="34" charset="-122"/>
              <a:ea typeface="微软雅黑" panose="020B0503020204020204" pitchFamily="34" charset="-122"/>
              <a:cs typeface="Microsoft YaHei Bold" panose="020B0503020204020204" charset="-122"/>
            </a:endParaRPr>
          </a:p>
        </p:txBody>
      </p:sp>
      <p:sp>
        <p:nvSpPr>
          <p:cNvPr id="15" name="Text Placeholder 4">
            <a:extLst>
              <a:ext uri="{FF2B5EF4-FFF2-40B4-BE49-F238E27FC236}">
                <a16:creationId xmlns:a16="http://schemas.microsoft.com/office/drawing/2014/main" id="{AD53886C-77F7-430E-AAC3-7223B5089792}"/>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赛题解读和数据分析</a:t>
            </a:r>
          </a:p>
        </p:txBody>
      </p:sp>
    </p:spTree>
    <p:custDataLst>
      <p:tags r:id="rId1"/>
    </p:custDataLst>
    <p:extLst>
      <p:ext uri="{BB962C8B-B14F-4D97-AF65-F5344CB8AC3E}">
        <p14:creationId xmlns:p14="http://schemas.microsoft.com/office/powerpoint/2010/main" val="20479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1411091"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endParaRPr lang="zh-CN" altLang="en-US" sz="2021"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rcRect/>
          <a:stretch/>
        </p:blipFill>
        <p:spPr>
          <a:xfrm>
            <a:off x="2040457" y="1134433"/>
            <a:ext cx="2598333" cy="2301013"/>
          </a:xfrm>
          <a:prstGeom prst="rect">
            <a:avLst/>
          </a:prstGeom>
        </p:spPr>
      </p:pic>
      <p:pic>
        <p:nvPicPr>
          <p:cNvPr id="10" name="图片 9"/>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rcRect/>
          <a:stretch/>
        </p:blipFill>
        <p:spPr>
          <a:xfrm>
            <a:off x="5688565" y="1134433"/>
            <a:ext cx="2598333" cy="2301013"/>
          </a:xfrm>
          <a:prstGeom prst="rect">
            <a:avLst/>
          </a:prstGeom>
        </p:spPr>
      </p:pic>
      <p:sp>
        <p:nvSpPr>
          <p:cNvPr id="15" name="矩形 14"/>
          <p:cNvSpPr/>
          <p:nvPr/>
        </p:nvSpPr>
        <p:spPr>
          <a:xfrm>
            <a:off x="4320405" y="3564110"/>
            <a:ext cx="1697901" cy="292259"/>
          </a:xfrm>
          <a:prstGeom prst="rect">
            <a:avLst/>
          </a:prstGeom>
          <a:noFill/>
          <a:ln>
            <a:noFill/>
          </a:ln>
        </p:spPr>
        <p:txBody>
          <a:bodyPr wrap="none" rtlCol="0" anchor="t">
            <a:spAutoFit/>
          </a:bodyPr>
          <a:lstStyle/>
          <a:p>
            <a:pPr algn="ctr"/>
            <a:r>
              <a:rPr lang="en-US" altLang="zh-CN" sz="1299" b="1" dirty="0">
                <a:solidFill>
                  <a:schemeClr val="tx1">
                    <a:lumMod val="85000"/>
                    <a:lumOff val="15000"/>
                  </a:schemeClr>
                </a:solidFill>
                <a:latin typeface="微软雅黑" panose="020B0503020204020204" pitchFamily="34" charset="-122"/>
                <a:ea typeface="微软雅黑" panose="020B0503020204020204" pitchFamily="34" charset="-122"/>
              </a:rPr>
              <a:t>PCA</a:t>
            </a:r>
            <a:r>
              <a:rPr lang="zh-CN" altLang="en-US" sz="1299" b="1" dirty="0">
                <a:solidFill>
                  <a:schemeClr val="tx1">
                    <a:lumMod val="85000"/>
                    <a:lumOff val="15000"/>
                  </a:schemeClr>
                </a:solidFill>
                <a:latin typeface="微软雅黑" panose="020B0503020204020204" pitchFamily="34" charset="-122"/>
                <a:ea typeface="微软雅黑" panose="020B0503020204020204" pitchFamily="34" charset="-122"/>
              </a:rPr>
              <a:t>降至二维可视化</a:t>
            </a:r>
          </a:p>
        </p:txBody>
      </p:sp>
      <p:sp>
        <p:nvSpPr>
          <p:cNvPr id="13" name="矩形 12">
            <a:extLst>
              <a:ext uri="{FF2B5EF4-FFF2-40B4-BE49-F238E27FC236}">
                <a16:creationId xmlns:a16="http://schemas.microsoft.com/office/drawing/2014/main" id="{BE04D3B9-9C49-47E1-BD50-0C8653F13CEC}"/>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4" name="文本框 13">
            <a:extLst>
              <a:ext uri="{FF2B5EF4-FFF2-40B4-BE49-F238E27FC236}">
                <a16:creationId xmlns:a16="http://schemas.microsoft.com/office/drawing/2014/main" id="{8D5CE115-7DE0-45E1-BB4C-9E6802D6F993}"/>
              </a:ext>
            </a:extLst>
          </p:cNvPr>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数据分析</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6" name="矩形 15">
            <a:extLst>
              <a:ext uri="{FF2B5EF4-FFF2-40B4-BE49-F238E27FC236}">
                <a16:creationId xmlns:a16="http://schemas.microsoft.com/office/drawing/2014/main" id="{F4A62A60-6933-4549-A771-F665DB183A6A}"/>
              </a:ext>
            </a:extLst>
          </p:cNvPr>
          <p:cNvSpPr/>
          <p:nvPr/>
        </p:nvSpPr>
        <p:spPr>
          <a:xfrm>
            <a:off x="4840949" y="2013743"/>
            <a:ext cx="537328" cy="692177"/>
          </a:xfrm>
          <a:prstGeom prst="rect">
            <a:avLst/>
          </a:prstGeom>
          <a:noFill/>
          <a:ln>
            <a:noFill/>
          </a:ln>
        </p:spPr>
        <p:txBody>
          <a:bodyPr wrap="none" rtlCol="0" anchor="t">
            <a:spAutoFit/>
          </a:bodyPr>
          <a:lstStyle/>
          <a:p>
            <a:pPr algn="ctr"/>
            <a:r>
              <a:rPr lang="en-US" altLang="zh-CN" sz="3898" b="1" dirty="0">
                <a:ln w="12700">
                  <a:solidFill>
                    <a:srgbClr val="0194B6"/>
                  </a:solidFill>
                  <a:prstDash val="solid"/>
                </a:ln>
                <a:solidFill>
                  <a:srgbClr val="0194B6"/>
                </a:solidFill>
                <a:effectLst>
                  <a:outerShdw dist="38100" dir="2640000" algn="bl" rotWithShape="0">
                    <a:schemeClr val="accent1"/>
                  </a:outerShdw>
                </a:effectLst>
              </a:rPr>
              <a:t>&amp;</a:t>
            </a:r>
          </a:p>
        </p:txBody>
      </p:sp>
      <p:sp>
        <p:nvSpPr>
          <p:cNvPr id="17" name="文本框 16">
            <a:extLst>
              <a:ext uri="{FF2B5EF4-FFF2-40B4-BE49-F238E27FC236}">
                <a16:creationId xmlns:a16="http://schemas.microsoft.com/office/drawing/2014/main" id="{E6A31F9B-2493-4A6D-90C7-D13BDAA575D5}"/>
              </a:ext>
            </a:extLst>
          </p:cNvPr>
          <p:cNvSpPr txBox="1"/>
          <p:nvPr/>
        </p:nvSpPr>
        <p:spPr>
          <a:xfrm>
            <a:off x="4233237" y="4049085"/>
            <a:ext cx="2058896"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训练集和测试集同分布</a:t>
            </a:r>
          </a:p>
        </p:txBody>
      </p:sp>
      <p:sp>
        <p:nvSpPr>
          <p:cNvPr id="18" name="矩形 17">
            <a:extLst>
              <a:ext uri="{FF2B5EF4-FFF2-40B4-BE49-F238E27FC236}">
                <a16:creationId xmlns:a16="http://schemas.microsoft.com/office/drawing/2014/main" id="{80E00262-0B19-489A-AC34-48DF44547184}"/>
              </a:ext>
            </a:extLst>
          </p:cNvPr>
          <p:cNvSpPr/>
          <p:nvPr/>
        </p:nvSpPr>
        <p:spPr>
          <a:xfrm>
            <a:off x="1952097" y="4080862"/>
            <a:ext cx="6449706"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2" name="Text Placeholder 4">
            <a:extLst>
              <a:ext uri="{FF2B5EF4-FFF2-40B4-BE49-F238E27FC236}">
                <a16:creationId xmlns:a16="http://schemas.microsoft.com/office/drawing/2014/main" id="{2C039A06-6715-41FF-889D-D26D650AFA08}"/>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赛题解读和数据分析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1411091"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endParaRPr lang="zh-CN" altLang="en-US" sz="2021"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840949" y="2013743"/>
            <a:ext cx="537328" cy="692177"/>
          </a:xfrm>
          <a:prstGeom prst="rect">
            <a:avLst/>
          </a:prstGeom>
          <a:noFill/>
          <a:ln>
            <a:noFill/>
          </a:ln>
        </p:spPr>
        <p:txBody>
          <a:bodyPr wrap="none" rtlCol="0" anchor="t">
            <a:spAutoFit/>
          </a:bodyPr>
          <a:lstStyle/>
          <a:p>
            <a:pPr algn="ctr"/>
            <a:r>
              <a:rPr lang="en-US" altLang="zh-CN" sz="3898"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&amp;</a:t>
            </a:r>
          </a:p>
        </p:txBody>
      </p:sp>
      <p:pic>
        <p:nvPicPr>
          <p:cNvPr id="18" name="图片 17">
            <a:extLst>
              <a:ext uri="{FF2B5EF4-FFF2-40B4-BE49-F238E27FC236}">
                <a16:creationId xmlns:a16="http://schemas.microsoft.com/office/drawing/2014/main" id="{E7E6D1B3-9CB8-46D1-A952-FF9D7143C4A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Lst>
          </a:blip>
          <a:stretch>
            <a:fillRect/>
          </a:stretch>
        </p:blipFill>
        <p:spPr>
          <a:xfrm>
            <a:off x="2105809" y="1244862"/>
            <a:ext cx="2598333" cy="2197662"/>
          </a:xfrm>
          <a:prstGeom prst="rect">
            <a:avLst/>
          </a:prstGeom>
        </p:spPr>
      </p:pic>
      <p:pic>
        <p:nvPicPr>
          <p:cNvPr id="20" name="图片 19">
            <a:extLst>
              <a:ext uri="{FF2B5EF4-FFF2-40B4-BE49-F238E27FC236}">
                <a16:creationId xmlns:a16="http://schemas.microsoft.com/office/drawing/2014/main" id="{018008DE-28B3-4FE6-914B-B3F3AF38404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200000"/>
                    </a14:imgEffect>
                  </a14:imgLayer>
                </a14:imgProps>
              </a:ext>
            </a:extLst>
          </a:blip>
          <a:srcRect/>
          <a:stretch/>
        </p:blipFill>
        <p:spPr>
          <a:xfrm>
            <a:off x="5646358" y="1243340"/>
            <a:ext cx="2598333" cy="2199184"/>
          </a:xfrm>
          <a:prstGeom prst="rect">
            <a:avLst/>
          </a:prstGeom>
        </p:spPr>
      </p:pic>
      <p:sp>
        <p:nvSpPr>
          <p:cNvPr id="26" name="文本框 25">
            <a:extLst>
              <a:ext uri="{FF2B5EF4-FFF2-40B4-BE49-F238E27FC236}">
                <a16:creationId xmlns:a16="http://schemas.microsoft.com/office/drawing/2014/main" id="{E9FA8FC6-F4FC-42D7-8485-2900FD73732E}"/>
              </a:ext>
            </a:extLst>
          </p:cNvPr>
          <p:cNvSpPr txBox="1"/>
          <p:nvPr/>
        </p:nvSpPr>
        <p:spPr>
          <a:xfrm>
            <a:off x="2235463" y="3490186"/>
            <a:ext cx="3200901" cy="327590"/>
          </a:xfrm>
          <a:prstGeom prst="rect">
            <a:avLst/>
          </a:prstGeom>
          <a:noFill/>
        </p:spPr>
        <p:txBody>
          <a:bodyPr wrap="square" rtlCol="0">
            <a:spAutoFit/>
          </a:bodyPr>
          <a:lstStyle/>
          <a:p>
            <a:pPr>
              <a:lnSpc>
                <a:spcPct val="150000"/>
              </a:lnSpc>
              <a:spcBef>
                <a:spcPts val="866"/>
              </a:spcBef>
              <a:spcAft>
                <a:spcPts val="866"/>
              </a:spcAft>
              <a:buClr>
                <a:srgbClr val="5B9BD5"/>
              </a:buClr>
            </a:pPr>
            <a:r>
              <a:rPr lang="en-US" altLang="zh-CN" sz="1155"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Min: 4    Max: 104    Mean: 41</a:t>
            </a:r>
          </a:p>
        </p:txBody>
      </p:sp>
      <p:sp>
        <p:nvSpPr>
          <p:cNvPr id="27" name="文本框 26">
            <a:extLst>
              <a:ext uri="{FF2B5EF4-FFF2-40B4-BE49-F238E27FC236}">
                <a16:creationId xmlns:a16="http://schemas.microsoft.com/office/drawing/2014/main" id="{BBAAF028-4CE0-43BE-B572-87AFDB3347A0}"/>
              </a:ext>
            </a:extLst>
          </p:cNvPr>
          <p:cNvSpPr txBox="1"/>
          <p:nvPr/>
        </p:nvSpPr>
        <p:spPr>
          <a:xfrm>
            <a:off x="5795439" y="3493924"/>
            <a:ext cx="3200901" cy="327590"/>
          </a:xfrm>
          <a:prstGeom prst="rect">
            <a:avLst/>
          </a:prstGeom>
          <a:noFill/>
        </p:spPr>
        <p:txBody>
          <a:bodyPr wrap="square" rtlCol="0">
            <a:spAutoFit/>
          </a:bodyPr>
          <a:lstStyle/>
          <a:p>
            <a:pPr>
              <a:lnSpc>
                <a:spcPct val="150000"/>
              </a:lnSpc>
              <a:spcBef>
                <a:spcPts val="866"/>
              </a:spcBef>
              <a:spcAft>
                <a:spcPts val="866"/>
              </a:spcAft>
              <a:buClr>
                <a:srgbClr val="5B9BD5"/>
              </a:buClr>
            </a:pPr>
            <a:r>
              <a:rPr lang="en-US" altLang="zh-CN" sz="1155" b="1" dirty="0">
                <a:solidFill>
                  <a:prstClr val="black"/>
                </a:solidFill>
                <a:latin typeface="微软雅黑" panose="020B0503020204020204" pitchFamily="34" charset="-122"/>
                <a:ea typeface="微软雅黑" panose="020B0503020204020204" pitchFamily="34" charset="-122"/>
                <a:cs typeface="Microsoft YaHei Bold" panose="020B0503020204020204" charset="-122"/>
              </a:rPr>
              <a:t>Min: 4    Max: 102    Mean: 40</a:t>
            </a:r>
          </a:p>
        </p:txBody>
      </p:sp>
      <p:sp>
        <p:nvSpPr>
          <p:cNvPr id="14" name="矩形 13">
            <a:extLst>
              <a:ext uri="{FF2B5EF4-FFF2-40B4-BE49-F238E27FC236}">
                <a16:creationId xmlns:a16="http://schemas.microsoft.com/office/drawing/2014/main" id="{3D0BD229-F69B-41F0-BB3D-AB3E020BC00B}"/>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5" name="文本框 14">
            <a:extLst>
              <a:ext uri="{FF2B5EF4-FFF2-40B4-BE49-F238E27FC236}">
                <a16:creationId xmlns:a16="http://schemas.microsoft.com/office/drawing/2014/main" id="{42CAFF36-7A4C-4418-93F9-CF606F0ADF4B}"/>
              </a:ext>
            </a:extLst>
          </p:cNvPr>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数据分析</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3" name="Text Placeholder 4">
            <a:extLst>
              <a:ext uri="{FF2B5EF4-FFF2-40B4-BE49-F238E27FC236}">
                <a16:creationId xmlns:a16="http://schemas.microsoft.com/office/drawing/2014/main" id="{2827338B-5F84-4F5B-8E7E-FE3B5419F592}"/>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赛题解读和数据分析</a:t>
            </a:r>
          </a:p>
        </p:txBody>
      </p:sp>
    </p:spTree>
    <p:extLst>
      <p:ext uri="{BB962C8B-B14F-4D97-AF65-F5344CB8AC3E}">
        <p14:creationId xmlns:p14="http://schemas.microsoft.com/office/powerpoint/2010/main" val="429256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1411091"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endParaRPr lang="zh-CN" altLang="en-US" sz="2021"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17" name="图表 16">
            <a:extLst>
              <a:ext uri="{FF2B5EF4-FFF2-40B4-BE49-F238E27FC236}">
                <a16:creationId xmlns:a16="http://schemas.microsoft.com/office/drawing/2014/main" id="{3785D8B1-C633-4C50-8F03-F2612ABC60DC}"/>
              </a:ext>
            </a:extLst>
          </p:cNvPr>
          <p:cNvGraphicFramePr/>
          <p:nvPr>
            <p:extLst>
              <p:ext uri="{D42A27DB-BD31-4B8C-83A1-F6EECF244321}">
                <p14:modId xmlns:p14="http://schemas.microsoft.com/office/powerpoint/2010/main" val="1444825284"/>
              </p:ext>
            </p:extLst>
          </p:nvPr>
        </p:nvGraphicFramePr>
        <p:xfrm>
          <a:off x="1895681" y="1175746"/>
          <a:ext cx="3118000" cy="25983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a:extLst>
              <a:ext uri="{FF2B5EF4-FFF2-40B4-BE49-F238E27FC236}">
                <a16:creationId xmlns:a16="http://schemas.microsoft.com/office/drawing/2014/main" id="{0F51B64C-5B4C-44BD-989C-B6443D4090FF}"/>
              </a:ext>
            </a:extLst>
          </p:cNvPr>
          <p:cNvGraphicFramePr/>
          <p:nvPr>
            <p:extLst>
              <p:ext uri="{D42A27DB-BD31-4B8C-83A1-F6EECF244321}">
                <p14:modId xmlns:p14="http://schemas.microsoft.com/office/powerpoint/2010/main" val="2590878542"/>
              </p:ext>
            </p:extLst>
          </p:nvPr>
        </p:nvGraphicFramePr>
        <p:xfrm>
          <a:off x="5133589" y="1178420"/>
          <a:ext cx="3118000" cy="2598333"/>
        </p:xfrm>
        <a:graphic>
          <a:graphicData uri="http://schemas.openxmlformats.org/drawingml/2006/chart">
            <c:chart xmlns:c="http://schemas.openxmlformats.org/drawingml/2006/chart" xmlns:r="http://schemas.openxmlformats.org/officeDocument/2006/relationships" r:id="rId5"/>
          </a:graphicData>
        </a:graphic>
      </p:graphicFrame>
      <p:sp>
        <p:nvSpPr>
          <p:cNvPr id="2" name="椭圆 1">
            <a:extLst>
              <a:ext uri="{FF2B5EF4-FFF2-40B4-BE49-F238E27FC236}">
                <a16:creationId xmlns:a16="http://schemas.microsoft.com/office/drawing/2014/main" id="{EB8F7BDE-CDEF-4B48-8D6B-52D7F7AAF64C}"/>
              </a:ext>
            </a:extLst>
          </p:cNvPr>
          <p:cNvSpPr/>
          <p:nvPr/>
        </p:nvSpPr>
        <p:spPr>
          <a:xfrm>
            <a:off x="2377249" y="3433336"/>
            <a:ext cx="989768" cy="30305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20" name="椭圆 19">
            <a:extLst>
              <a:ext uri="{FF2B5EF4-FFF2-40B4-BE49-F238E27FC236}">
                <a16:creationId xmlns:a16="http://schemas.microsoft.com/office/drawing/2014/main" id="{F440EA3B-91BE-4E62-943F-EDDAFC16EDE0}"/>
              </a:ext>
            </a:extLst>
          </p:cNvPr>
          <p:cNvSpPr/>
          <p:nvPr/>
        </p:nvSpPr>
        <p:spPr>
          <a:xfrm>
            <a:off x="5627162" y="3433336"/>
            <a:ext cx="976179" cy="309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2" name="矩形 11">
            <a:extLst>
              <a:ext uri="{FF2B5EF4-FFF2-40B4-BE49-F238E27FC236}">
                <a16:creationId xmlns:a16="http://schemas.microsoft.com/office/drawing/2014/main" id="{0AE8E738-4D55-4CA2-8AC7-FC19EE788087}"/>
              </a:ext>
            </a:extLst>
          </p:cNvPr>
          <p:cNvSpPr/>
          <p:nvPr/>
        </p:nvSpPr>
        <p:spPr>
          <a:xfrm>
            <a:off x="1952098" y="798417"/>
            <a:ext cx="6449705" cy="3153781"/>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3" name="文本框 12">
            <a:extLst>
              <a:ext uri="{FF2B5EF4-FFF2-40B4-BE49-F238E27FC236}">
                <a16:creationId xmlns:a16="http://schemas.microsoft.com/office/drawing/2014/main" id="{B75DE70C-1A60-4BB0-A8F3-AB5D9CA8AC43}"/>
              </a:ext>
            </a:extLst>
          </p:cNvPr>
          <p:cNvSpPr txBox="1"/>
          <p:nvPr/>
        </p:nvSpPr>
        <p:spPr>
          <a:xfrm>
            <a:off x="4685239" y="599837"/>
            <a:ext cx="980023" cy="386452"/>
          </a:xfrm>
          <a:prstGeom prst="rect">
            <a:avLst/>
          </a:prstGeom>
          <a:solidFill>
            <a:srgbClr val="D6EEF8"/>
          </a:solidFill>
        </p:spPr>
        <p:txBody>
          <a:bodyPr wrap="square" rtlCol="0">
            <a:spAutoFit/>
          </a:bodyPr>
          <a:lstStyle/>
          <a:p>
            <a:pPr algn="ctr">
              <a:lnSpc>
                <a:spcPct val="150000"/>
              </a:lnSpc>
              <a:spcBef>
                <a:spcPts val="866"/>
              </a:spcBef>
              <a:spcAft>
                <a:spcPts val="866"/>
              </a:spcAft>
              <a:buClr>
                <a:srgbClr val="5B9BD5"/>
              </a:buClr>
            </a:pPr>
            <a:r>
              <a:rPr lang="zh-CN" altLang="en-US" sz="1444" b="1" dirty="0">
                <a:latin typeface="微软雅黑" panose="020B0503020204020204" pitchFamily="34" charset="-122"/>
                <a:ea typeface="微软雅黑" panose="020B0503020204020204" pitchFamily="34" charset="-122"/>
                <a:cs typeface="Microsoft YaHei Bold" panose="020B0503020204020204" charset="-122"/>
              </a:rPr>
              <a:t>数据分析</a:t>
            </a:r>
            <a:endParaRPr sz="1444" b="1" dirty="0">
              <a:latin typeface="微软雅黑" panose="020B0503020204020204" pitchFamily="34" charset="-122"/>
              <a:ea typeface="微软雅黑" panose="020B0503020204020204" pitchFamily="34" charset="-122"/>
              <a:cs typeface="Microsoft YaHei Bold" panose="020B0503020204020204" charset="-122"/>
            </a:endParaRPr>
          </a:p>
        </p:txBody>
      </p:sp>
      <p:sp>
        <p:nvSpPr>
          <p:cNvPr id="10" name="Text Placeholder 4">
            <a:extLst>
              <a:ext uri="{FF2B5EF4-FFF2-40B4-BE49-F238E27FC236}">
                <a16:creationId xmlns:a16="http://schemas.microsoft.com/office/drawing/2014/main" id="{A3FCBD21-6051-4EA2-83CF-C5D218B0B8EC}"/>
              </a:ext>
            </a:extLst>
          </p:cNvPr>
          <p:cNvSpPr txBox="1"/>
          <p:nvPr/>
        </p:nvSpPr>
        <p:spPr>
          <a:xfrm>
            <a:off x="394336" y="94413"/>
            <a:ext cx="4323764" cy="478025"/>
          </a:xfrm>
          <a:prstGeom prst="rect">
            <a:avLst/>
          </a:prstGeom>
        </p:spPr>
        <p:txBody>
          <a:bodyPr lIns="76584" tIns="38291" rIns="76584" bIns="38291"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赛题解读和数据分析</a:t>
            </a:r>
          </a:p>
        </p:txBody>
      </p:sp>
      <p:sp>
        <p:nvSpPr>
          <p:cNvPr id="15" name="矩形 14">
            <a:extLst>
              <a:ext uri="{FF2B5EF4-FFF2-40B4-BE49-F238E27FC236}">
                <a16:creationId xmlns:a16="http://schemas.microsoft.com/office/drawing/2014/main" id="{D4922A04-190F-4212-B5AD-A8C20A7265CC}"/>
              </a:ext>
            </a:extLst>
          </p:cNvPr>
          <p:cNvSpPr/>
          <p:nvPr/>
        </p:nvSpPr>
        <p:spPr>
          <a:xfrm>
            <a:off x="1952097" y="4080862"/>
            <a:ext cx="6449706" cy="337783"/>
          </a:xfrm>
          <a:prstGeom prst="rect">
            <a:avLst/>
          </a:prstGeom>
          <a:no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9"/>
          </a:p>
        </p:txBody>
      </p:sp>
      <p:sp>
        <p:nvSpPr>
          <p:cNvPr id="16" name="文本框 15">
            <a:extLst>
              <a:ext uri="{FF2B5EF4-FFF2-40B4-BE49-F238E27FC236}">
                <a16:creationId xmlns:a16="http://schemas.microsoft.com/office/drawing/2014/main" id="{F678362C-EB24-4FA5-9595-698900ACB641}"/>
              </a:ext>
            </a:extLst>
          </p:cNvPr>
          <p:cNvSpPr txBox="1"/>
          <p:nvPr/>
        </p:nvSpPr>
        <p:spPr>
          <a:xfrm>
            <a:off x="3591590" y="4056527"/>
            <a:ext cx="3167319" cy="386452"/>
          </a:xfrm>
          <a:prstGeom prst="rect">
            <a:avLst/>
          </a:prstGeom>
          <a:noFill/>
          <a:ln>
            <a:noFill/>
          </a:ln>
          <a:effectLst/>
        </p:spPr>
        <p:txBody>
          <a:bodyPr wrap="square" rtlCol="0">
            <a:spAutoFit/>
          </a:bodyPr>
          <a:lstStyle/>
          <a:p>
            <a:pPr>
              <a:lnSpc>
                <a:spcPct val="150000"/>
              </a:lnSpc>
              <a:spcBef>
                <a:spcPts val="866"/>
              </a:spcBef>
              <a:spcAft>
                <a:spcPts val="866"/>
              </a:spcAft>
              <a:buClr>
                <a:srgbClr val="5B9BD5"/>
              </a:buClr>
            </a:pP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编码：</a:t>
            </a:r>
            <a:r>
              <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0~857</a:t>
            </a:r>
            <a:r>
              <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   </a:t>
            </a:r>
            <a:r>
              <a:rPr lang="en-US" altLang="zh-CN" sz="1444" b="1" dirty="0" err="1">
                <a:solidFill>
                  <a:srgbClr val="C00000"/>
                </a:solidFill>
                <a:latin typeface="微软雅黑" panose="020B0503020204020204" pitchFamily="34" charset="-122"/>
                <a:ea typeface="微软雅黑" panose="020B0503020204020204" pitchFamily="34" charset="-122"/>
                <a:cs typeface="Microsoft YaHei Bold" panose="020B0503020204020204" charset="-122"/>
              </a:rPr>
              <a:t>vocab_size</a:t>
            </a:r>
            <a:r>
              <a:rPr lang="en-US" altLang="zh-CN"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rPr>
              <a:t>=858</a:t>
            </a:r>
            <a:endParaRPr lang="zh-CN" altLang="en-US" sz="1444" b="1" dirty="0">
              <a:solidFill>
                <a:srgbClr val="C00000"/>
              </a:solidFill>
              <a:latin typeface="微软雅黑" panose="020B0503020204020204" pitchFamily="34" charset="-122"/>
              <a:ea typeface="微软雅黑" panose="020B0503020204020204" pitchFamily="34" charset="-122"/>
              <a:cs typeface="Microsoft YaHei Bold" panose="020B0503020204020204" charset="-122"/>
            </a:endParaRPr>
          </a:p>
        </p:txBody>
      </p:sp>
    </p:spTree>
    <p:custDataLst>
      <p:tags r:id="rId1"/>
    </p:custDataLst>
    <p:extLst>
      <p:ext uri="{BB962C8B-B14F-4D97-AF65-F5344CB8AC3E}">
        <p14:creationId xmlns:p14="http://schemas.microsoft.com/office/powerpoint/2010/main" val="33601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3"/>
</p:tagLst>
</file>

<file path=ppt/tags/tag10.xml><?xml version="1.0" encoding="utf-8"?>
<p:tagLst xmlns:a="http://schemas.openxmlformats.org/drawingml/2006/main" xmlns:r="http://schemas.openxmlformats.org/officeDocument/2006/relationships" xmlns:p="http://schemas.openxmlformats.org/presentationml/2006/main">
  <p:tag name="TIMING" val="|4.3|25.2|15.9"/>
</p:tagLst>
</file>

<file path=ppt/tags/tag11.xml><?xml version="1.0" encoding="utf-8"?>
<p:tagLst xmlns:a="http://schemas.openxmlformats.org/drawingml/2006/main" xmlns:r="http://schemas.openxmlformats.org/officeDocument/2006/relationships" xmlns:p="http://schemas.openxmlformats.org/presentationml/2006/main">
  <p:tag name="TIMING" val="|7.4"/>
</p:tagLst>
</file>

<file path=ppt/tags/tag12.xml><?xml version="1.0" encoding="utf-8"?>
<p:tagLst xmlns:a="http://schemas.openxmlformats.org/drawingml/2006/main" xmlns:r="http://schemas.openxmlformats.org/officeDocument/2006/relationships" xmlns:p="http://schemas.openxmlformats.org/presentationml/2006/main">
  <p:tag name="TIMING" val="|1.3|2.9"/>
</p:tagLst>
</file>

<file path=ppt/tags/tag13.xml><?xml version="1.0" encoding="utf-8"?>
<p:tagLst xmlns:a="http://schemas.openxmlformats.org/drawingml/2006/main" xmlns:r="http://schemas.openxmlformats.org/officeDocument/2006/relationships" xmlns:p="http://schemas.openxmlformats.org/presentationml/2006/main">
  <p:tag name="TIMING" val="|40.6|0.5|45"/>
</p:tagLst>
</file>

<file path=ppt/tags/tag14.xml><?xml version="1.0" encoding="utf-8"?>
<p:tagLst xmlns:a="http://schemas.openxmlformats.org/drawingml/2006/main" xmlns:r="http://schemas.openxmlformats.org/officeDocument/2006/relationships" xmlns:p="http://schemas.openxmlformats.org/presentationml/2006/main">
  <p:tag name="TIMING" val="|20.3"/>
</p:tagLst>
</file>

<file path=ppt/tags/tag2.xml><?xml version="1.0" encoding="utf-8"?>
<p:tagLst xmlns:a="http://schemas.openxmlformats.org/drawingml/2006/main" xmlns:r="http://schemas.openxmlformats.org/officeDocument/2006/relationships" xmlns:p="http://schemas.openxmlformats.org/presentationml/2006/main">
  <p:tag name="TIMING" val="|10.5|10.2"/>
</p:tagLst>
</file>

<file path=ppt/tags/tag3.xml><?xml version="1.0" encoding="utf-8"?>
<p:tagLst xmlns:a="http://schemas.openxmlformats.org/drawingml/2006/main" xmlns:r="http://schemas.openxmlformats.org/officeDocument/2006/relationships" xmlns:p="http://schemas.openxmlformats.org/presentationml/2006/main">
  <p:tag name="TIMING" val="|11.4"/>
</p:tagLst>
</file>

<file path=ppt/tags/tag4.xml><?xml version="1.0" encoding="utf-8"?>
<p:tagLst xmlns:a="http://schemas.openxmlformats.org/drawingml/2006/main" xmlns:r="http://schemas.openxmlformats.org/officeDocument/2006/relationships" xmlns:p="http://schemas.openxmlformats.org/presentationml/2006/main">
  <p:tag name="TIMING" val="|9.9"/>
</p:tagLst>
</file>

<file path=ppt/tags/tag5.xml><?xml version="1.0" encoding="utf-8"?>
<p:tagLst xmlns:a="http://schemas.openxmlformats.org/drawingml/2006/main" xmlns:r="http://schemas.openxmlformats.org/officeDocument/2006/relationships" xmlns:p="http://schemas.openxmlformats.org/presentationml/2006/main">
  <p:tag name="TIMING" val="|5.6|3.7|7.6|8.6|8|15.6|9.5"/>
</p:tagLst>
</file>

<file path=ppt/tags/tag6.xml><?xml version="1.0" encoding="utf-8"?>
<p:tagLst xmlns:a="http://schemas.openxmlformats.org/drawingml/2006/main" xmlns:r="http://schemas.openxmlformats.org/officeDocument/2006/relationships" xmlns:p="http://schemas.openxmlformats.org/presentationml/2006/main">
  <p:tag name="TIMING" val="|5.6|4.7|7|7.8|12.6|1.9|8.3"/>
</p:tagLst>
</file>

<file path=ppt/tags/tag7.xml><?xml version="1.0" encoding="utf-8"?>
<p:tagLst xmlns:a="http://schemas.openxmlformats.org/drawingml/2006/main" xmlns:r="http://schemas.openxmlformats.org/officeDocument/2006/relationships" xmlns:p="http://schemas.openxmlformats.org/presentationml/2006/main">
  <p:tag name="TIMING" val="|19.4|24.8|0.6|9.3"/>
</p:tagLst>
</file>

<file path=ppt/tags/tag8.xml><?xml version="1.0" encoding="utf-8"?>
<p:tagLst xmlns:a="http://schemas.openxmlformats.org/drawingml/2006/main" xmlns:r="http://schemas.openxmlformats.org/officeDocument/2006/relationships" xmlns:p="http://schemas.openxmlformats.org/presentationml/2006/main">
  <p:tag name="TIMING" val="|6|3.8|19.6"/>
</p:tagLst>
</file>

<file path=ppt/tags/tag9.xml><?xml version="1.0" encoding="utf-8"?>
<p:tagLst xmlns:a="http://schemas.openxmlformats.org/drawingml/2006/main" xmlns:r="http://schemas.openxmlformats.org/officeDocument/2006/relationships" xmlns:p="http://schemas.openxmlformats.org/presentationml/2006/main">
  <p:tag name="TIMING" val="|5.7|3.7|2|3.5|3.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1066</TotalTime>
  <Words>2431</Words>
  <Application>Microsoft Office PowerPoint</Application>
  <PresentationFormat>自定义</PresentationFormat>
  <Paragraphs>413</Paragraphs>
  <Slides>28</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Alibaba PuHuiTi</vt:lpstr>
      <vt:lpstr>Alibaba PuHuiTi Medium</vt:lpstr>
      <vt:lpstr>Microsoft YaHei Bold</vt:lpstr>
      <vt:lpstr>等线</vt:lpstr>
      <vt:lpstr>Microsoft YaHei</vt:lpstr>
      <vt:lpstr>Microsoft YaHei</vt:lpstr>
      <vt:lpstr>Arial</vt:lpstr>
      <vt:lpstr>Calibri</vt:lpstr>
      <vt:lpstr>Calibri Light</vt:lpstr>
      <vt:lpstr>Times New Roman</vt:lpstr>
      <vt:lpstr>Wingdings</vt:lpstr>
      <vt:lpstr>Office 主题​​</vt:lpstr>
      <vt:lpstr>赛道一: 医学影像报告异常检测 别再卷了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Zixi Xu (PGT)</dc:creator>
  <cp:lastModifiedBy>Yihao Chan</cp:lastModifiedBy>
  <cp:revision>203</cp:revision>
  <dcterms:created xsi:type="dcterms:W3CDTF">2020-11-24T07:41:38Z</dcterms:created>
  <dcterms:modified xsi:type="dcterms:W3CDTF">2021-06-04T08:41:44Z</dcterms:modified>
</cp:coreProperties>
</file>